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39" r:id="rId4"/>
    <p:sldId id="273" r:id="rId5"/>
    <p:sldId id="274" r:id="rId6"/>
    <p:sldId id="275" r:id="rId7"/>
    <p:sldId id="276" r:id="rId8"/>
    <p:sldId id="264" r:id="rId9"/>
    <p:sldId id="266" r:id="rId10"/>
    <p:sldId id="341" r:id="rId11"/>
    <p:sldId id="267" r:id="rId12"/>
    <p:sldId id="268" r:id="rId13"/>
    <p:sldId id="269" r:id="rId14"/>
    <p:sldId id="271" r:id="rId15"/>
    <p:sldId id="327" r:id="rId16"/>
    <p:sldId id="328" r:id="rId17"/>
    <p:sldId id="265" r:id="rId18"/>
    <p:sldId id="277" r:id="rId19"/>
    <p:sldId id="278" r:id="rId20"/>
    <p:sldId id="279" r:id="rId21"/>
    <p:sldId id="344" r:id="rId22"/>
    <p:sldId id="345" r:id="rId23"/>
    <p:sldId id="347" r:id="rId24"/>
    <p:sldId id="348" r:id="rId25"/>
    <p:sldId id="280" r:id="rId26"/>
    <p:sldId id="349" r:id="rId27"/>
    <p:sldId id="350" r:id="rId28"/>
    <p:sldId id="351" r:id="rId29"/>
    <p:sldId id="352" r:id="rId30"/>
    <p:sldId id="299" r:id="rId31"/>
    <p:sldId id="300" r:id="rId32"/>
    <p:sldId id="294" r:id="rId33"/>
    <p:sldId id="295" r:id="rId34"/>
    <p:sldId id="301" r:id="rId35"/>
    <p:sldId id="303" r:id="rId36"/>
    <p:sldId id="296" r:id="rId37"/>
    <p:sldId id="329" r:id="rId38"/>
    <p:sldId id="297" r:id="rId39"/>
    <p:sldId id="330" r:id="rId40"/>
    <p:sldId id="333" r:id="rId41"/>
    <p:sldId id="304" r:id="rId42"/>
    <p:sldId id="353" r:id="rId43"/>
    <p:sldId id="354" r:id="rId44"/>
    <p:sldId id="355" r:id="rId45"/>
    <p:sldId id="305" r:id="rId46"/>
    <p:sldId id="308" r:id="rId47"/>
    <p:sldId id="309" r:id="rId48"/>
    <p:sldId id="312" r:id="rId49"/>
    <p:sldId id="313" r:id="rId50"/>
    <p:sldId id="331" r:id="rId51"/>
    <p:sldId id="311" r:id="rId52"/>
    <p:sldId id="317" r:id="rId53"/>
    <p:sldId id="318" r:id="rId54"/>
    <p:sldId id="319" r:id="rId55"/>
    <p:sldId id="32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0000FF"/>
    <a:srgbClr val="009900"/>
    <a:srgbClr val="FF33CC"/>
    <a:srgbClr val="FF0066"/>
    <a:srgbClr val="FF6699"/>
    <a:srgbClr val="FFFFFF"/>
    <a:srgbClr val="FF66FF"/>
    <a:srgbClr val="FFCC66"/>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88" autoAdjust="0"/>
    <p:restoredTop sz="94660"/>
  </p:normalViewPr>
  <p:slideViewPr>
    <p:cSldViewPr>
      <p:cViewPr>
        <p:scale>
          <a:sx n="53" d="100"/>
          <a:sy n="53" d="100"/>
        </p:scale>
        <p:origin x="-1932" y="-7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5/4/2011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E55C0-6982-4DFE-9AE3-9A4B9713F305}" type="datetimeFigureOut">
              <a:rPr lang="en-US" smtClean="0">
                <a:solidFill>
                  <a:prstClr val="black">
                    <a:tint val="75000"/>
                  </a:prstClr>
                </a:solidFill>
              </a:rPr>
              <a:pPr/>
              <a:t>5/4/2011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E55C0-6982-4DFE-9AE3-9A4B9713F305}" type="datetimeFigureOut">
              <a:rPr lang="en-US" smtClean="0">
                <a:solidFill>
                  <a:prstClr val="black">
                    <a:tint val="75000"/>
                  </a:prstClr>
                </a:solidFill>
              </a:rPr>
              <a:pPr/>
              <a:t>5/4/2011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E55C0-6982-4DFE-9AE3-9A4B9713F305}" type="datetimeFigureOut">
              <a:rPr lang="en-US" smtClean="0">
                <a:solidFill>
                  <a:prstClr val="black">
                    <a:tint val="75000"/>
                  </a:prstClr>
                </a:solidFill>
              </a:rPr>
              <a:pPr/>
              <a:t>5/4/2011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5/4/2011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5/4/2011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DC77BC-AF6E-4212-8CF1-38B6225A7338}" type="datetimeFigureOut">
              <a:rPr lang="en-US" smtClean="0"/>
              <a:pPr/>
              <a:t>5/5/2011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9F598-4B5A-4D64-884B-B7CEEF15F170}"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DC77BC-AF6E-4212-8CF1-38B6225A7338}" type="datetimeFigureOut">
              <a:rPr lang="en-US" smtClean="0"/>
              <a:pPr/>
              <a:t>5/5/2011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9F598-4B5A-4D64-884B-B7CEEF15F170}"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DC77BC-AF6E-4212-8CF1-38B6225A7338}" type="datetimeFigureOut">
              <a:rPr lang="en-US" smtClean="0"/>
              <a:pPr/>
              <a:t>5/5/2011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9F598-4B5A-4D64-884B-B7CEEF15F170}"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DC77BC-AF6E-4212-8CF1-38B6225A7338}" type="datetimeFigureOut">
              <a:rPr lang="en-US" smtClean="0"/>
              <a:pPr/>
              <a:t>5/5/2011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9F598-4B5A-4D64-884B-B7CEEF15F170}"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DC77BC-AF6E-4212-8CF1-38B6225A7338}" type="datetimeFigureOut">
              <a:rPr lang="en-US" smtClean="0"/>
              <a:pPr/>
              <a:t>5/5/2011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9F598-4B5A-4D64-884B-B7CEEF15F170}"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DC77BC-AF6E-4212-8CF1-38B6225A7338}" type="datetimeFigureOut">
              <a:rPr lang="en-US" smtClean="0"/>
              <a:pPr/>
              <a:t>5/5/2011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9F598-4B5A-4D64-884B-B7CEEF15F170}"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C77BC-AF6E-4212-8CF1-38B6225A7338}" type="datetimeFigureOut">
              <a:rPr lang="en-US" smtClean="0"/>
              <a:pPr/>
              <a:t>5/5/2011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9F598-4B5A-4D64-884B-B7CEEF15F1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E55C0-6982-4DFE-9AE3-9A4B9713F305}"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C77BC-AF6E-4212-8CF1-38B6225A7338}" type="datetimeFigureOut">
              <a:rPr lang="en-US" smtClean="0"/>
              <a:pPr/>
              <a:t>5/5/2011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9F598-4B5A-4D64-884B-B7CEEF15F170}"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C77BC-AF6E-4212-8CF1-38B6225A7338}" type="datetimeFigureOut">
              <a:rPr lang="en-US" smtClean="0"/>
              <a:pPr/>
              <a:t>5/5/2011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9F598-4B5A-4D64-884B-B7CEEF15F170}"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DC77BC-AF6E-4212-8CF1-38B6225A7338}" type="datetimeFigureOut">
              <a:rPr lang="en-US" smtClean="0"/>
              <a:pPr/>
              <a:t>5/5/2011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9F598-4B5A-4D64-884B-B7CEEF15F170}"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DC77BC-AF6E-4212-8CF1-38B6225A7338}" type="datetimeFigureOut">
              <a:rPr lang="en-US" smtClean="0"/>
              <a:pPr/>
              <a:t>5/5/2011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9F598-4B5A-4D64-884B-B7CEEF15F1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E55C0-6982-4DFE-9AE3-9A4B9713F305}" type="datetimeFigureOut">
              <a:rPr lang="en-US" smtClean="0"/>
              <a:pPr/>
              <a:t>5/4/2011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E55C0-6982-4DFE-9AE3-9A4B9713F305}" type="datetimeFigureOut">
              <a:rPr lang="en-US" smtClean="0"/>
              <a:pPr/>
              <a:t>5/4/2011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E55C0-6982-4DFE-9AE3-9A4B9713F305}" type="datetimeFigureOut">
              <a:rPr lang="en-US" smtClean="0"/>
              <a:pPr/>
              <a:t>5/4/2011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E55C0-6982-4DFE-9AE3-9A4B9713F305}" type="datetimeFigureOut">
              <a:rPr lang="en-US" smtClean="0"/>
              <a:pPr/>
              <a:t>5/4/2011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pPr/>
              <a:t>5/4/2011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pPr/>
              <a:t>5/4/2011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E55C0-6982-4DFE-9AE3-9A4B9713F305}" type="datetimeFigureOut">
              <a:rPr lang="en-US" smtClean="0"/>
              <a:pPr/>
              <a:t>5/4/2011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00064-391B-4651-ADDD-BB2E571F9A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E55C0-6982-4DFE-9AE3-9A4B9713F305}"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C77BC-AF6E-4212-8CF1-38B6225A7338}" type="datetimeFigureOut">
              <a:rPr lang="en-US" smtClean="0"/>
              <a:pPr/>
              <a:t>5/5/2011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9F598-4B5A-4D64-884B-B7CEEF15F1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Snip Same Side Corner Rectangle 13"/>
          <p:cNvSpPr/>
          <p:nvPr/>
        </p:nvSpPr>
        <p:spPr>
          <a:xfrm>
            <a:off x="357158" y="5214950"/>
            <a:ext cx="8382000" cy="1357322"/>
          </a:xfrm>
          <a:prstGeom prst="snip2SameRect">
            <a:avLst>
              <a:gd name="adj1" fmla="val 8485"/>
              <a:gd name="adj2" fmla="val 9546"/>
            </a:avLst>
          </a:prstGeom>
          <a:solidFill>
            <a:schemeClr val="tx1">
              <a:lumMod val="95000"/>
              <a:lumOff val="5000"/>
            </a:scheme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effectLst>
                  <a:glow rad="101600">
                    <a:schemeClr val="tx1">
                      <a:alpha val="60000"/>
                    </a:schemeClr>
                  </a:glow>
                </a:effectLst>
                <a:latin typeface="Arial Black" pitchFamily="34" charset="0"/>
              </a:rPr>
              <a:t>Ibu</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bapa</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antara</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tanggungjawab</a:t>
            </a:r>
            <a:r>
              <a:rPr lang="en-US" sz="3000" dirty="0" smtClean="0">
                <a:ln>
                  <a:solidFill>
                    <a:sysClr val="windowText" lastClr="000000"/>
                  </a:solidFill>
                </a:ln>
                <a:effectLst>
                  <a:glow rad="101600">
                    <a:schemeClr val="tx1">
                      <a:alpha val="60000"/>
                    </a:schemeClr>
                  </a:glow>
                </a:effectLst>
                <a:latin typeface="Arial Black" pitchFamily="34" charset="0"/>
              </a:rPr>
              <a:t> yang </a:t>
            </a:r>
            <a:r>
              <a:rPr lang="en-US" sz="3000" dirty="0" err="1" smtClean="0">
                <a:ln>
                  <a:solidFill>
                    <a:sysClr val="windowText" lastClr="000000"/>
                  </a:solidFill>
                </a:ln>
                <a:effectLst>
                  <a:glow rad="101600">
                    <a:schemeClr val="tx1">
                      <a:alpha val="60000"/>
                    </a:schemeClr>
                  </a:glow>
                </a:effectLst>
                <a:latin typeface="Arial Black" pitchFamily="34" charset="0"/>
              </a:rPr>
              <a:t>besar</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kepada</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setiap</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insan</a:t>
            </a:r>
            <a:endParaRPr lang="ms-MY" sz="3000" dirty="0">
              <a:ln>
                <a:solidFill>
                  <a:sysClr val="windowText" lastClr="000000"/>
                </a:solidFill>
              </a:ln>
              <a:effectLst>
                <a:glow rad="101600">
                  <a:schemeClr val="tx1">
                    <a:alpha val="60000"/>
                  </a:schemeClr>
                </a:glow>
              </a:effectLst>
              <a:latin typeface="Arial Black" pitchFamily="34" charset="0"/>
            </a:endParaRPr>
          </a:p>
        </p:txBody>
      </p:sp>
      <p:sp>
        <p:nvSpPr>
          <p:cNvPr id="17" name="Rectangle 16"/>
          <p:cNvSpPr/>
          <p:nvPr/>
        </p:nvSpPr>
        <p:spPr>
          <a:xfrm>
            <a:off x="233394" y="285728"/>
            <a:ext cx="8839200" cy="584775"/>
          </a:xfrm>
          <a:prstGeom prst="rect">
            <a:avLst/>
          </a:prstGeom>
        </p:spPr>
        <p:txBody>
          <a:bodyPr wrap="square">
            <a:spAutoFit/>
          </a:bodyPr>
          <a:lstStyle/>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Islam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mewajibkan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kita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8" name="Curved Left Arrow 17"/>
          <p:cNvSpPr/>
          <p:nvPr/>
        </p:nvSpPr>
        <p:spPr>
          <a:xfrm flipH="1">
            <a:off x="1214414" y="3214686"/>
            <a:ext cx="1447800" cy="2209800"/>
          </a:xfrm>
          <a:prstGeom prst="curvedLeftArrow">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9" name="Curved Left Arrow 18"/>
          <p:cNvSpPr/>
          <p:nvPr/>
        </p:nvSpPr>
        <p:spPr>
          <a:xfrm rot="756962">
            <a:off x="6455050" y="3299347"/>
            <a:ext cx="1447800" cy="2357454"/>
          </a:xfrm>
          <a:prstGeom prst="curvedLeftArrow">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5" name="Snip Same Side Corner Rectangle 14"/>
          <p:cNvSpPr/>
          <p:nvPr/>
        </p:nvSpPr>
        <p:spPr>
          <a:xfrm>
            <a:off x="428596" y="3214686"/>
            <a:ext cx="3810000" cy="1071570"/>
          </a:xfrm>
          <a:prstGeom prst="snip2SameRect">
            <a:avLst>
              <a:gd name="adj1" fmla="val 16667"/>
              <a:gd name="adj2" fmla="val 23182"/>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100000" t="100000"/>
            </a:path>
            <a:tileRect r="-100000" b="-100000"/>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Menyayangi</a:t>
            </a:r>
            <a:endParaRPr lang="ms-MY" sz="3600" dirty="0">
              <a:ln>
                <a:solidFill>
                  <a:sysClr val="windowText" lastClr="000000"/>
                </a:solidFill>
              </a:ln>
              <a:effectLst>
                <a:glow rad="101600">
                  <a:schemeClr val="tx1">
                    <a:alpha val="60000"/>
                  </a:schemeClr>
                </a:glow>
              </a:effectLst>
              <a:latin typeface="Arial Black" pitchFamily="34" charset="0"/>
            </a:endParaRPr>
          </a:p>
        </p:txBody>
      </p:sp>
      <p:sp>
        <p:nvSpPr>
          <p:cNvPr id="16" name="Snip Same Side Corner Rectangle 15"/>
          <p:cNvSpPr/>
          <p:nvPr/>
        </p:nvSpPr>
        <p:spPr>
          <a:xfrm>
            <a:off x="4714876" y="3214686"/>
            <a:ext cx="3962400" cy="1071570"/>
          </a:xfrm>
          <a:prstGeom prst="snip2SameRect">
            <a:avLst>
              <a:gd name="adj1" fmla="val 16667"/>
              <a:gd name="adj2" fmla="val 23182"/>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effectLst>
                  <a:glow rad="101600">
                    <a:schemeClr val="tx1">
                      <a:alpha val="60000"/>
                    </a:schemeClr>
                  </a:glow>
                </a:effectLst>
                <a:latin typeface="Arial Black" pitchFamily="34" charset="0"/>
              </a:rPr>
              <a:t>Mentaati</a:t>
            </a:r>
            <a:endParaRPr lang="ms-MY" sz="3600" dirty="0">
              <a:ln>
                <a:solidFill>
                  <a:sysClr val="windowText" lastClr="000000"/>
                </a:solidFill>
              </a:ln>
              <a:effectLst>
                <a:glow rad="101600">
                  <a:schemeClr val="tx1">
                    <a:alpha val="60000"/>
                  </a:schemeClr>
                </a:glow>
              </a:effectLst>
              <a:latin typeface="Arial Black" pitchFamily="34" charset="0"/>
            </a:endParaRPr>
          </a:p>
        </p:txBody>
      </p:sp>
      <p:sp>
        <p:nvSpPr>
          <p:cNvPr id="9" name="Down Arrow 8"/>
          <p:cNvSpPr/>
          <p:nvPr/>
        </p:nvSpPr>
        <p:spPr>
          <a:xfrm>
            <a:off x="1714480" y="1000108"/>
            <a:ext cx="5572164" cy="2428892"/>
          </a:xfrm>
          <a:prstGeom prst="downArrow">
            <a:avLst>
              <a:gd name="adj1" fmla="val 82821"/>
              <a:gd name="adj2" fmla="val 36713"/>
            </a:avLst>
          </a:prstGeom>
          <a:solidFill>
            <a:srgbClr val="6600FF"/>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Selepas</a:t>
            </a:r>
            <a:r>
              <a:rPr lang="en-US" sz="30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mentaati</a:t>
            </a:r>
            <a:r>
              <a:rPr lang="en-US" sz="30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syukur</a:t>
            </a:r>
            <a:r>
              <a:rPr lang="en-US" sz="30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Allah, WAJIB </a:t>
            </a:r>
            <a:r>
              <a:rPr lang="en-US" sz="3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juga</a:t>
            </a:r>
            <a:endParaRPr lang="en-US" sz="30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52400" y="329625"/>
            <a:ext cx="883920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Snip Same Side Corner Rectangle 6"/>
          <p:cNvSpPr/>
          <p:nvPr/>
        </p:nvSpPr>
        <p:spPr>
          <a:xfrm>
            <a:off x="609600" y="4953000"/>
            <a:ext cx="8001000" cy="1447800"/>
          </a:xfrm>
          <a:prstGeom prst="snip2SameRect">
            <a:avLst>
              <a:gd name="adj1" fmla="val 16667"/>
              <a:gd name="adj2" fmla="val 23182"/>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81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effectLst>
                  <a:glow rad="101600">
                    <a:schemeClr val="tx1">
                      <a:alpha val="60000"/>
                    </a:schemeClr>
                  </a:glow>
                </a:effectLst>
                <a:latin typeface="Arial Black" pitchFamily="34" charset="0"/>
              </a:rPr>
              <a:t>Anugerah</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ibubapa</a:t>
            </a:r>
            <a:r>
              <a:rPr lang="en-US" sz="3200" dirty="0" smtClean="0">
                <a:ln>
                  <a:solidFill>
                    <a:sysClr val="windowText" lastClr="000000"/>
                  </a:solidFill>
                </a:ln>
                <a:effectLst>
                  <a:glow rad="101600">
                    <a:schemeClr val="tx1">
                      <a:alpha val="60000"/>
                    </a:schemeClr>
                  </a:glow>
                </a:effectLst>
                <a:latin typeface="Arial Black" pitchFamily="34" charset="0"/>
              </a:rPr>
              <a:t> yang </a:t>
            </a:r>
            <a:r>
              <a:rPr lang="en-US" sz="3200" dirty="0" err="1" smtClean="0">
                <a:ln>
                  <a:solidFill>
                    <a:sysClr val="windowText" lastClr="000000"/>
                  </a:solidFill>
                </a:ln>
                <a:effectLst>
                  <a:glow rad="101600">
                    <a:schemeClr val="tx1">
                      <a:alpha val="60000"/>
                    </a:schemeClr>
                  </a:glow>
                </a:effectLst>
                <a:latin typeface="Arial Black" pitchFamily="34" charset="0"/>
              </a:rPr>
              <a:t>prihatin</a:t>
            </a:r>
            <a:endParaRPr lang="ms-MY" sz="3200" dirty="0">
              <a:ln>
                <a:solidFill>
                  <a:sysClr val="windowText" lastClr="000000"/>
                </a:solidFill>
              </a:ln>
              <a:effectLst>
                <a:glow rad="101600">
                  <a:schemeClr val="tx1">
                    <a:alpha val="60000"/>
                  </a:schemeClr>
                </a:glow>
              </a:effectLst>
              <a:latin typeface="Arial Black" pitchFamily="34" charset="0"/>
            </a:endParaRPr>
          </a:p>
        </p:txBody>
      </p:sp>
      <p:sp>
        <p:nvSpPr>
          <p:cNvPr id="8" name="Curved Down Arrow 7"/>
          <p:cNvSpPr/>
          <p:nvPr/>
        </p:nvSpPr>
        <p:spPr>
          <a:xfrm rot="19049395" flipH="1">
            <a:off x="-283094" y="3774053"/>
            <a:ext cx="2923389" cy="1441715"/>
          </a:xfrm>
          <a:prstGeom prst="curvedDownArrow">
            <a:avLst/>
          </a:prstGeom>
          <a:solidFill>
            <a:srgbClr val="FF00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2550605">
            <a:off x="6950866" y="3806890"/>
            <a:ext cx="2506848" cy="1249981"/>
          </a:xfrm>
          <a:prstGeom prst="curvedDownArrow">
            <a:avLst/>
          </a:prstGeom>
          <a:solidFill>
            <a:srgbClr val="FF00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wn Arrow 10"/>
          <p:cNvSpPr/>
          <p:nvPr/>
        </p:nvSpPr>
        <p:spPr>
          <a:xfrm>
            <a:off x="2362200" y="1295400"/>
            <a:ext cx="4419600" cy="1905000"/>
          </a:xfrm>
          <a:prstGeom prst="downArrow">
            <a:avLst>
              <a:gd name="adj1" fmla="val 64956"/>
              <a:gd name="adj2" fmla="val 50000"/>
            </a:avLst>
          </a:prstGeom>
          <a:solidFill>
            <a:srgbClr val="FFC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ln>
                  <a:solidFill>
                    <a:sysClr val="windowText" lastClr="000000"/>
                  </a:solidFill>
                </a:ln>
                <a:effectLst>
                  <a:glow rad="101600">
                    <a:schemeClr val="tx1">
                      <a:alpha val="60000"/>
                    </a:schemeClr>
                  </a:glow>
                </a:effectLst>
                <a:latin typeface="Arial Black" pitchFamily="34" charset="0"/>
              </a:rPr>
              <a:t>Yang</a:t>
            </a:r>
          </a:p>
          <a:p>
            <a:pPr algn="ctr"/>
            <a:r>
              <a:rPr lang="en-US" sz="3000" dirty="0" err="1" smtClean="0">
                <a:ln>
                  <a:solidFill>
                    <a:sysClr val="windowText" lastClr="000000"/>
                  </a:solidFill>
                </a:ln>
                <a:effectLst>
                  <a:glow rad="101600">
                    <a:schemeClr val="tx1">
                      <a:alpha val="60000"/>
                    </a:schemeClr>
                  </a:glow>
                </a:effectLst>
                <a:latin typeface="Arial Black" pitchFamily="34" charset="0"/>
              </a:rPr>
              <a:t>melimpah</a:t>
            </a:r>
            <a:endParaRPr lang="en-US" sz="3000" dirty="0" smtClean="0">
              <a:ln>
                <a:solidFill>
                  <a:sysClr val="windowText" lastClr="000000"/>
                </a:solidFill>
              </a:ln>
              <a:effectLst>
                <a:glow rad="101600">
                  <a:schemeClr val="tx1">
                    <a:alpha val="60000"/>
                  </a:schemeClr>
                </a:glow>
              </a:effectLst>
              <a:latin typeface="Arial Black" pitchFamily="34" charset="0"/>
            </a:endParaRPr>
          </a:p>
        </p:txBody>
      </p:sp>
      <p:sp>
        <p:nvSpPr>
          <p:cNvPr id="13" name="Down Arrow 12"/>
          <p:cNvSpPr/>
          <p:nvPr/>
        </p:nvSpPr>
        <p:spPr>
          <a:xfrm>
            <a:off x="214282" y="2690834"/>
            <a:ext cx="4419600" cy="1905000"/>
          </a:xfrm>
          <a:prstGeom prst="downArrow">
            <a:avLst>
              <a:gd name="adj1" fmla="val 64956"/>
              <a:gd name="adj2" fmla="val 50000"/>
            </a:avLst>
          </a:prstGeom>
          <a:solidFill>
            <a:srgbClr val="0099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effectLst>
                  <a:glow rad="101600">
                    <a:schemeClr val="tx1">
                      <a:alpha val="60000"/>
                    </a:schemeClr>
                  </a:glow>
                </a:effectLst>
                <a:latin typeface="Arial Black" pitchFamily="34" charset="0"/>
              </a:rPr>
              <a:t>Rahmat</a:t>
            </a:r>
            <a:r>
              <a:rPr lang="en-US" sz="3000" dirty="0" smtClean="0">
                <a:ln>
                  <a:solidFill>
                    <a:sysClr val="windowText" lastClr="000000"/>
                  </a:solidFill>
                </a:ln>
                <a:effectLst>
                  <a:glow rad="101600">
                    <a:schemeClr val="tx1">
                      <a:alpha val="60000"/>
                    </a:schemeClr>
                  </a:glow>
                </a:effectLst>
                <a:latin typeface="Arial Black" pitchFamily="34" charset="0"/>
              </a:rPr>
              <a:t> </a:t>
            </a:r>
          </a:p>
        </p:txBody>
      </p:sp>
      <p:sp>
        <p:nvSpPr>
          <p:cNvPr id="14" name="Down Arrow 13"/>
          <p:cNvSpPr/>
          <p:nvPr/>
        </p:nvSpPr>
        <p:spPr>
          <a:xfrm>
            <a:off x="4581556" y="2738446"/>
            <a:ext cx="4419600" cy="1905000"/>
          </a:xfrm>
          <a:prstGeom prst="downArrow">
            <a:avLst>
              <a:gd name="adj1" fmla="val 64956"/>
              <a:gd name="adj2" fmla="val 50000"/>
            </a:avLst>
          </a:prstGeom>
          <a:solidFill>
            <a:srgbClr val="00206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effectLst>
                  <a:glow rad="101600">
                    <a:schemeClr val="tx1">
                      <a:alpha val="60000"/>
                    </a:schemeClr>
                  </a:glow>
                </a:effectLst>
                <a:latin typeface="Arial Black" pitchFamily="34" charset="0"/>
              </a:rPr>
              <a:t>Kasih</a:t>
            </a:r>
            <a:endParaRPr lang="en-US" sz="3000" dirty="0" smtClean="0">
              <a:ln>
                <a:solidFill>
                  <a:sysClr val="windowText" lastClr="000000"/>
                </a:solidFill>
              </a:ln>
              <a:effectLst>
                <a:glow rad="101600">
                  <a:schemeClr val="tx1">
                    <a:alpha val="60000"/>
                  </a:schemeClr>
                </a:glow>
              </a:effectLst>
              <a:latin typeface="Arial Black" pitchFamily="34" charset="0"/>
            </a:endParaRPr>
          </a:p>
          <a:p>
            <a:pPr algn="ctr"/>
            <a:r>
              <a:rPr lang="en-US" sz="3000" dirty="0" err="1" smtClean="0">
                <a:ln>
                  <a:solidFill>
                    <a:sysClr val="windowText" lastClr="000000"/>
                  </a:solidFill>
                </a:ln>
                <a:effectLst>
                  <a:glow rad="101600">
                    <a:schemeClr val="tx1">
                      <a:alpha val="60000"/>
                    </a:schemeClr>
                  </a:glow>
                </a:effectLst>
                <a:latin typeface="Arial Black" pitchFamily="34" charset="0"/>
              </a:rPr>
              <a:t>sayang</a:t>
            </a:r>
            <a:endParaRPr lang="en-US" sz="3000" dirty="0" smtClean="0">
              <a:ln>
                <a:solidFill>
                  <a:sysClr val="windowText" lastClr="000000"/>
                </a:solidFill>
              </a:ln>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52400" y="282339"/>
            <a:ext cx="8839200"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Menuntut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Anak-anak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Snip Same Side Corner Rectangle 14"/>
          <p:cNvSpPr/>
          <p:nvPr/>
        </p:nvSpPr>
        <p:spPr>
          <a:xfrm>
            <a:off x="1571604" y="4267200"/>
            <a:ext cx="7115196" cy="2362200"/>
          </a:xfrm>
          <a:prstGeom prst="snip2SameRect">
            <a:avLst>
              <a:gd name="adj1" fmla="val 8485"/>
              <a:gd name="adj2" fmla="val 9546"/>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lin ang="54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2400" dirty="0" smtClean="0">
                <a:ln>
                  <a:solidFill>
                    <a:sysClr val="windowText" lastClr="000000"/>
                  </a:solidFill>
                </a:ln>
                <a:effectLst>
                  <a:glow rad="101600">
                    <a:schemeClr val="tx1">
                      <a:alpha val="60000"/>
                    </a:schemeClr>
                  </a:glow>
                </a:effectLst>
                <a:latin typeface="Arial Black" pitchFamily="34" charset="0"/>
              </a:rPr>
              <a:t>SEPENUH HATI,IKHLAS,MENTAATI,MENYAYANGI,MENGHORMATI,MEMULIAKAN,BERBUAT IHSAN,BERJASA DAN MEMBANTU</a:t>
            </a:r>
            <a:endParaRPr lang="ms-MY" sz="2400" dirty="0">
              <a:ln>
                <a:solidFill>
                  <a:sysClr val="windowText" lastClr="000000"/>
                </a:solidFill>
              </a:ln>
              <a:effectLst>
                <a:glow rad="101600">
                  <a:schemeClr val="tx1">
                    <a:alpha val="60000"/>
                  </a:schemeClr>
                </a:glow>
              </a:effectLst>
              <a:latin typeface="Arial Black" pitchFamily="34" charset="0"/>
            </a:endParaRPr>
          </a:p>
        </p:txBody>
      </p:sp>
      <p:sp>
        <p:nvSpPr>
          <p:cNvPr id="17" name="Curved Down Arrow 16"/>
          <p:cNvSpPr/>
          <p:nvPr/>
        </p:nvSpPr>
        <p:spPr>
          <a:xfrm rot="15146075" flipH="1">
            <a:off x="-547663" y="3954571"/>
            <a:ext cx="2923389" cy="1441715"/>
          </a:xfrm>
          <a:prstGeom prst="curvedDownArrow">
            <a:avLst/>
          </a:prstGeom>
          <a:solidFill>
            <a:srgbClr val="FF00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Snip Same Side Corner Rectangle 13"/>
          <p:cNvSpPr/>
          <p:nvPr/>
        </p:nvSpPr>
        <p:spPr>
          <a:xfrm>
            <a:off x="1000100" y="1500174"/>
            <a:ext cx="7500990" cy="1895476"/>
          </a:xfrm>
          <a:prstGeom prst="snip2SameRect">
            <a:avLst>
              <a:gd name="adj1" fmla="val 8485"/>
              <a:gd name="adj2" fmla="val 9546"/>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effectLst>
                  <a:glow rad="101600">
                    <a:schemeClr val="tx1">
                      <a:alpha val="60000"/>
                    </a:schemeClr>
                  </a:glow>
                </a:effectLst>
                <a:latin typeface="Arial Black" pitchFamily="34" charset="0"/>
              </a:rPr>
              <a:t>Laksanakan</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Kewaji</a:t>
            </a:r>
            <a:r>
              <a:rPr lang="en-US" sz="3200" dirty="0" err="1" smtClean="0">
                <a:ln>
                  <a:solidFill>
                    <a:sysClr val="windowText" lastClr="000000"/>
                  </a:solidFill>
                </a:ln>
                <a:effectLst>
                  <a:glow rad="101600">
                    <a:schemeClr val="tx1">
                      <a:alpha val="60000"/>
                    </a:schemeClr>
                  </a:glow>
                </a:effectLst>
                <a:latin typeface="Arial Black" pitchFamily="34" charset="0"/>
              </a:rPr>
              <a:t>pan</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Tanggongjawab</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Kepada</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Ibubapa</a:t>
            </a:r>
            <a:endParaRPr lang="ms-MY" sz="3200" dirty="0">
              <a:ln>
                <a:solidFill>
                  <a:sysClr val="windowText" lastClr="000000"/>
                </a:solidFill>
              </a:ln>
              <a:solidFill>
                <a:srgbClr val="CC0099"/>
              </a:solidFill>
              <a:effectLst>
                <a:glow rad="63500">
                  <a:schemeClr val="tx1">
                    <a:alpha val="4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52400" y="71414"/>
            <a:ext cx="88392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Berbakti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Ibubapa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357158" y="1357298"/>
            <a:ext cx="8429684" cy="2308324"/>
          </a:xfrm>
          <a:prstGeom prst="rect">
            <a:avLst/>
          </a:prstGeom>
          <a:solidFill>
            <a:schemeClr val="accent6">
              <a:lumMod val="60000"/>
              <a:lumOff val="40000"/>
              <a:alpha val="50000"/>
            </a:scheme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أَىُّ الْعَمَلُ أَحَبُّ إِلَى اللهِ تَعَالَى؟ قَالَ: الصَّلاَةُ عَلَى وَقْتِهَا، قُلْتُ: ثُمَّ أَىَّ ؟ قَالَ: بِرُّ الْوَالِدَيْنِ، قُلْتُ: ثُمَّ أَىَّ ؟ قَالَ : الْجِهَادُ فِى سَبِيْلِ اللهِ.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36865" name="Rectangle 1"/>
          <p:cNvSpPr>
            <a:spLocks noChangeArrowheads="1"/>
          </p:cNvSpPr>
          <p:nvPr/>
        </p:nvSpPr>
        <p:spPr bwMode="auto">
          <a:xfrm>
            <a:off x="500034" y="3786190"/>
            <a:ext cx="842968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Apakah</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amalan</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yang paling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disukai</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oleh</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Allah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Taala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Sabdanya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Solat</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pada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waktunya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aku</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bertanya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kemudian</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apa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Sabdanya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Berbuat</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baik</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kepada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ibu</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bapa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aku</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bertanya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lagi</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Kemudian</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apa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Sabdanya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 Jihad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pada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jalan</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Allah.”</a:t>
            </a:r>
            <a:endParaRPr kumimoji="0" lang="en-US" altLang="zh-CN" sz="3600" b="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285728"/>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Kedudukan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Ibubapa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Sisi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7" name="Snip Same Side Corner Rectangle 16"/>
          <p:cNvSpPr/>
          <p:nvPr/>
        </p:nvSpPr>
        <p:spPr>
          <a:xfrm>
            <a:off x="333404" y="1285860"/>
            <a:ext cx="8382000" cy="5214974"/>
          </a:xfrm>
          <a:prstGeom prst="snip2SameRect">
            <a:avLst>
              <a:gd name="adj1" fmla="val 8485"/>
              <a:gd name="adj2" fmla="val 9546"/>
            </a:avLst>
          </a:prstGeom>
          <a:solidFill>
            <a:srgbClr val="92D050">
              <a:alpha val="50000"/>
            </a:srgb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وَاعْبُدُواْ اللّهَ وَلاَ تُشْرِكُواْ بِهِ شَيْئًا وَبِالْوَالِدَيْنِ إِحْسَانًا وَبِذِي الْقُرْبَى وَالْيَتَامَى وَالْمَسَاكِينِ وَالْجَارِ ذِي الْقُرْبَى وَالْجَارِ الْجُنُبِ وَالصَّاحِبِ بِالجَنبِ وَابْنِ السَّبِيلِ وَمَا مَلَكَتْ أَيْمَانُكُمْ إِنَّ اللّهَ لاَ يُحِبُّ مَن كَانَ مُخْتَالاً فَخُورًا</a:t>
            </a:r>
            <a:endParaRPr lang="ms-MY" sz="4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8" name="Rectangle 7"/>
          <p:cNvSpPr/>
          <p:nvPr/>
        </p:nvSpPr>
        <p:spPr>
          <a:xfrm>
            <a:off x="1142976" y="5857892"/>
            <a:ext cx="6786610" cy="553998"/>
          </a:xfrm>
          <a:prstGeom prst="rect">
            <a:avLst/>
          </a:prstGeom>
          <a:solidFill>
            <a:srgbClr val="92D050"/>
          </a:solidFill>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An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Nisa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36</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nip Same Side Corner Rectangle 4"/>
          <p:cNvSpPr/>
          <p:nvPr/>
        </p:nvSpPr>
        <p:spPr>
          <a:xfrm>
            <a:off x="500034" y="500042"/>
            <a:ext cx="8186766" cy="6143668"/>
          </a:xfrm>
          <a:prstGeom prst="snip2SameRect">
            <a:avLst>
              <a:gd name="adj1" fmla="val 8485"/>
              <a:gd name="adj2" fmla="val 9546"/>
            </a:avLst>
          </a:prstGeom>
          <a:solidFill>
            <a:srgbClr val="002060">
              <a:alpha val="62000"/>
            </a:srgb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chemeClr val="tx1"/>
                  </a:solidFill>
                </a:ln>
                <a:effectLst>
                  <a:glow rad="101600">
                    <a:schemeClr val="tx1">
                      <a:alpha val="60000"/>
                    </a:schemeClr>
                  </a:glow>
                </a:effectLst>
                <a:latin typeface="Arial Black" pitchFamily="34" charset="0"/>
              </a:rPr>
              <a:t>“Dan </a:t>
            </a:r>
            <a:r>
              <a:rPr lang="en-US" sz="2800" b="1" dirty="0" err="1" smtClean="0">
                <a:ln>
                  <a:solidFill>
                    <a:schemeClr val="tx1"/>
                  </a:solidFill>
                </a:ln>
                <a:effectLst>
                  <a:glow rad="101600">
                    <a:schemeClr val="tx1">
                      <a:alpha val="60000"/>
                    </a:schemeClr>
                  </a:glow>
                </a:effectLst>
                <a:latin typeface="Arial Black" pitchFamily="34" charset="0"/>
              </a:rPr>
              <a:t>sembahlah</a:t>
            </a:r>
            <a:r>
              <a:rPr lang="en-US" sz="2800" b="1" dirty="0" smtClean="0">
                <a:ln>
                  <a:solidFill>
                    <a:schemeClr val="tx1"/>
                  </a:solidFill>
                </a:ln>
                <a:effectLst>
                  <a:glow rad="101600">
                    <a:schemeClr val="tx1">
                      <a:alpha val="60000"/>
                    </a:schemeClr>
                  </a:glow>
                </a:effectLst>
                <a:latin typeface="Arial Black" pitchFamily="34" charset="0"/>
              </a:rPr>
              <a:t> Allah </a:t>
            </a:r>
            <a:r>
              <a:rPr lang="en-US" sz="2800" b="1" dirty="0" err="1" smtClean="0">
                <a:ln>
                  <a:solidFill>
                    <a:schemeClr val="tx1"/>
                  </a:solidFill>
                </a:ln>
                <a:effectLst>
                  <a:glow rad="101600">
                    <a:schemeClr val="tx1">
                      <a:alpha val="60000"/>
                    </a:schemeClr>
                  </a:glow>
                </a:effectLst>
                <a:latin typeface="Arial Black" pitchFamily="34" charset="0"/>
              </a:rPr>
              <a:t>dan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janganlah</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kamu</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sekutukan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Dia</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dengan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sesuatu</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apa</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jua</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dan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berbuat</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baiklah</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kepada</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kedua</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ibubapa</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dan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kaum</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kerabat</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dan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anak-anak</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yatim</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dan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orang</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miskin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dan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jiran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tetangga</a:t>
            </a:r>
            <a:r>
              <a:rPr lang="en-US" sz="2800" b="1" dirty="0" smtClean="0">
                <a:ln>
                  <a:solidFill>
                    <a:schemeClr val="tx1"/>
                  </a:solidFill>
                </a:ln>
                <a:effectLst>
                  <a:glow rad="101600">
                    <a:schemeClr val="tx1">
                      <a:alpha val="60000"/>
                    </a:schemeClr>
                  </a:glow>
                </a:effectLst>
                <a:latin typeface="Arial Black" pitchFamily="34" charset="0"/>
              </a:rPr>
              <a:t> yang </a:t>
            </a:r>
            <a:r>
              <a:rPr lang="en-US" sz="2800" b="1" dirty="0" err="1" smtClean="0">
                <a:ln>
                  <a:solidFill>
                    <a:schemeClr val="tx1"/>
                  </a:solidFill>
                </a:ln>
                <a:effectLst>
                  <a:glow rad="101600">
                    <a:schemeClr val="tx1">
                      <a:alpha val="60000"/>
                    </a:schemeClr>
                  </a:glow>
                </a:effectLst>
                <a:latin typeface="Arial Black" pitchFamily="34" charset="0"/>
              </a:rPr>
              <a:t>dekat</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dan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jiran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tetangga</a:t>
            </a:r>
            <a:r>
              <a:rPr lang="en-US" sz="2800" b="1" dirty="0" smtClean="0">
                <a:ln>
                  <a:solidFill>
                    <a:schemeClr val="tx1"/>
                  </a:solidFill>
                </a:ln>
                <a:effectLst>
                  <a:glow rad="101600">
                    <a:schemeClr val="tx1">
                      <a:alpha val="60000"/>
                    </a:schemeClr>
                  </a:glow>
                </a:effectLst>
                <a:latin typeface="Arial Black" pitchFamily="34" charset="0"/>
              </a:rPr>
              <a:t> yang </a:t>
            </a:r>
            <a:r>
              <a:rPr lang="en-US" sz="2800" b="1" dirty="0" err="1" smtClean="0">
                <a:ln>
                  <a:solidFill>
                    <a:schemeClr val="tx1"/>
                  </a:solidFill>
                </a:ln>
                <a:effectLst>
                  <a:glow rad="101600">
                    <a:schemeClr val="tx1">
                      <a:alpha val="60000"/>
                    </a:schemeClr>
                  </a:glow>
                </a:effectLst>
                <a:latin typeface="Arial Black" pitchFamily="34" charset="0"/>
              </a:rPr>
              <a:t>jauh</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dan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rakan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sejawat</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dan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orang</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musafir</a:t>
            </a:r>
            <a:r>
              <a:rPr lang="en-US" sz="2800" b="1" dirty="0" smtClean="0">
                <a:ln>
                  <a:solidFill>
                    <a:schemeClr val="tx1"/>
                  </a:solidFill>
                </a:ln>
                <a:effectLst>
                  <a:glow rad="101600">
                    <a:schemeClr val="tx1">
                      <a:alpha val="60000"/>
                    </a:schemeClr>
                  </a:glow>
                </a:effectLst>
                <a:latin typeface="Arial Black" pitchFamily="34" charset="0"/>
              </a:rPr>
              <a:t> yang </a:t>
            </a:r>
            <a:r>
              <a:rPr lang="en-US" sz="2800" b="1" dirty="0" err="1" smtClean="0">
                <a:ln>
                  <a:solidFill>
                    <a:schemeClr val="tx1"/>
                  </a:solidFill>
                </a:ln>
                <a:effectLst>
                  <a:glow rad="101600">
                    <a:schemeClr val="tx1">
                      <a:alpha val="60000"/>
                    </a:schemeClr>
                  </a:glow>
                </a:effectLst>
                <a:latin typeface="Arial Black" pitchFamily="34" charset="0"/>
              </a:rPr>
              <a:t>terlantar</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dan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juga</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hamba</a:t>
            </a:r>
            <a:r>
              <a:rPr lang="en-US" sz="2800" b="1" dirty="0" smtClean="0">
                <a:ln>
                  <a:solidFill>
                    <a:schemeClr val="tx1"/>
                  </a:solidFill>
                </a:ln>
                <a:effectLst>
                  <a:glow rad="101600">
                    <a:schemeClr val="tx1">
                      <a:alpha val="60000"/>
                    </a:schemeClr>
                  </a:glow>
                </a:effectLst>
                <a:latin typeface="Arial Black" pitchFamily="34" charset="0"/>
              </a:rPr>
              <a:t> yang </a:t>
            </a:r>
            <a:r>
              <a:rPr lang="en-US" sz="2800" b="1" dirty="0" err="1" smtClean="0">
                <a:ln>
                  <a:solidFill>
                    <a:schemeClr val="tx1"/>
                  </a:solidFill>
                </a:ln>
                <a:effectLst>
                  <a:glow rad="101600">
                    <a:schemeClr val="tx1">
                      <a:alpha val="60000"/>
                    </a:schemeClr>
                  </a:glow>
                </a:effectLst>
                <a:latin typeface="Arial Black" pitchFamily="34" charset="0"/>
              </a:rPr>
              <a:t>kamu</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miliki</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Sesungguhnya</a:t>
            </a:r>
            <a:r>
              <a:rPr lang="en-US" sz="2800" b="1" dirty="0" smtClean="0">
                <a:ln>
                  <a:solidFill>
                    <a:schemeClr val="tx1"/>
                  </a:solidFill>
                </a:ln>
                <a:effectLst>
                  <a:glow rad="101600">
                    <a:schemeClr val="tx1">
                      <a:alpha val="60000"/>
                    </a:schemeClr>
                  </a:glow>
                </a:effectLst>
                <a:latin typeface="Arial Black" pitchFamily="34" charset="0"/>
              </a:rPr>
              <a:t> Allah </a:t>
            </a:r>
            <a:r>
              <a:rPr lang="en-US" sz="2800" b="1" dirty="0" err="1" smtClean="0">
                <a:ln>
                  <a:solidFill>
                    <a:schemeClr val="tx1"/>
                  </a:solidFill>
                </a:ln>
                <a:effectLst>
                  <a:glow rad="101600">
                    <a:schemeClr val="tx1">
                      <a:alpha val="60000"/>
                    </a:schemeClr>
                  </a:glow>
                </a:effectLst>
                <a:latin typeface="Arial Black" pitchFamily="34" charset="0"/>
              </a:rPr>
              <a:t>tidak</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suka</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orang</a:t>
            </a:r>
            <a:r>
              <a:rPr lang="en-US" sz="2800" b="1" dirty="0" smtClean="0">
                <a:ln>
                  <a:solidFill>
                    <a:schemeClr val="tx1"/>
                  </a:solidFill>
                </a:ln>
                <a:effectLst>
                  <a:glow rad="101600">
                    <a:schemeClr val="tx1">
                      <a:alpha val="60000"/>
                    </a:schemeClr>
                  </a:glow>
                </a:effectLst>
                <a:latin typeface="Arial Black" pitchFamily="34" charset="0"/>
              </a:rPr>
              <a:t> yang </a:t>
            </a:r>
            <a:r>
              <a:rPr lang="en-US" sz="2800" b="1" dirty="0" err="1" smtClean="0">
                <a:ln>
                  <a:solidFill>
                    <a:schemeClr val="tx1"/>
                  </a:solidFill>
                </a:ln>
                <a:effectLst>
                  <a:glow rad="101600">
                    <a:schemeClr val="tx1">
                      <a:alpha val="60000"/>
                    </a:schemeClr>
                  </a:glow>
                </a:effectLst>
                <a:latin typeface="Arial Black" pitchFamily="34" charset="0"/>
              </a:rPr>
              <a:t>sombong</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dan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membanggakan</a:t>
            </a:r>
            <a:r>
              <a:rPr lang="en-US" sz="2800" b="1" dirty="0" smtClean="0">
                <a:ln>
                  <a:solidFill>
                    <a:schemeClr val="tx1"/>
                  </a:solidFill>
                </a:ln>
                <a:effectLst>
                  <a:glow rad="101600">
                    <a:schemeClr val="tx1">
                      <a:alpha val="60000"/>
                    </a:schemeClr>
                  </a:glow>
                </a:effectLst>
                <a:latin typeface="Arial Black" pitchFamily="34" charset="0"/>
              </a:rPr>
              <a:t> </a:t>
            </a:r>
            <a:r>
              <a:rPr lang="en-US" sz="2800" b="1" dirty="0" err="1" smtClean="0">
                <a:ln>
                  <a:solidFill>
                    <a:schemeClr val="tx1"/>
                  </a:solidFill>
                </a:ln>
                <a:effectLst>
                  <a:glow rad="101600">
                    <a:schemeClr val="tx1">
                      <a:alpha val="60000"/>
                    </a:schemeClr>
                  </a:glow>
                </a:effectLst>
                <a:latin typeface="Arial Black" pitchFamily="34" charset="0"/>
              </a:rPr>
              <a:t>diri</a:t>
            </a:r>
            <a:r>
              <a:rPr lang="en-US" sz="2800" b="1" dirty="0" smtClean="0">
                <a:ln>
                  <a:solidFill>
                    <a:schemeClr val="tx1"/>
                  </a:solidFill>
                </a:ln>
                <a:effectLst>
                  <a:glow rad="101600">
                    <a:schemeClr val="tx1">
                      <a:alpha val="60000"/>
                    </a:schemeClr>
                  </a:glow>
                </a:effectLst>
                <a:latin typeface="Arial Black" pitchFamily="34" charset="0"/>
              </a:rPr>
              <a:t>.”</a:t>
            </a:r>
            <a:endParaRPr lang="ms-MY" sz="2800" dirty="0">
              <a:ln>
                <a:solidFill>
                  <a:schemeClr val="tx1"/>
                </a:solidFill>
              </a:ln>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6500" y="272457"/>
            <a:ext cx="899160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Kenyataan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36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An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Nisa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8" name="Snip Same Side Corner Rectangle 7"/>
          <p:cNvSpPr/>
          <p:nvPr/>
        </p:nvSpPr>
        <p:spPr>
          <a:xfrm>
            <a:off x="357158" y="1214422"/>
            <a:ext cx="8458200" cy="2286016"/>
          </a:xfrm>
          <a:prstGeom prst="snip2SameRect">
            <a:avLst>
              <a:gd name="adj1" fmla="val 8485"/>
              <a:gd name="adj2" fmla="val 14455"/>
            </a:avLst>
          </a:prstGeom>
          <a:solidFill>
            <a:schemeClr val="tx1">
              <a:lumMod val="95000"/>
              <a:lumOff val="5000"/>
            </a:scheme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effectLst>
                  <a:glow rad="101600">
                    <a:schemeClr val="tx1">
                      <a:alpha val="60000"/>
                    </a:schemeClr>
                  </a:glow>
                </a:effectLst>
                <a:latin typeface="Arial Black" pitchFamily="34" charset="0"/>
              </a:rPr>
              <a:t>Berbuat</a:t>
            </a:r>
            <a:r>
              <a:rPr lang="en-US" sz="3600" dirty="0" smtClean="0">
                <a:ln>
                  <a:solidFill>
                    <a:sysClr val="windowText" lastClr="000000"/>
                  </a:solidFill>
                </a:ln>
                <a:effectLst>
                  <a:glow rad="101600">
                    <a:schemeClr val="tx1">
                      <a:alpha val="60000"/>
                    </a:schemeClr>
                  </a:glow>
                </a:effectLst>
                <a:latin typeface="Arial Black" pitchFamily="34" charset="0"/>
              </a:rPr>
              <a:t> </a:t>
            </a:r>
            <a:r>
              <a:rPr lang="en-US" sz="3600" dirty="0" err="1" smtClean="0">
                <a:ln>
                  <a:solidFill>
                    <a:sysClr val="windowText" lastClr="000000"/>
                  </a:solidFill>
                </a:ln>
                <a:effectLst>
                  <a:glow rad="101600">
                    <a:schemeClr val="tx1">
                      <a:alpha val="60000"/>
                    </a:schemeClr>
                  </a:glow>
                </a:effectLst>
                <a:latin typeface="Arial Black" pitchFamily="34" charset="0"/>
              </a:rPr>
              <a:t>Ihsan</a:t>
            </a:r>
            <a:r>
              <a:rPr lang="en-US" sz="3600" dirty="0" smtClean="0">
                <a:ln>
                  <a:solidFill>
                    <a:sysClr val="windowText" lastClr="000000"/>
                  </a:solidFill>
                </a:ln>
                <a:effectLst>
                  <a:glow rad="101600">
                    <a:schemeClr val="tx1">
                      <a:alpha val="60000"/>
                    </a:schemeClr>
                  </a:glow>
                </a:effectLst>
                <a:latin typeface="Arial Black" pitchFamily="34" charset="0"/>
              </a:rPr>
              <a:t> Dan </a:t>
            </a:r>
            <a:r>
              <a:rPr lang="en-US" sz="3600" dirty="0" err="1" smtClean="0">
                <a:ln>
                  <a:solidFill>
                    <a:sysClr val="windowText" lastClr="000000"/>
                  </a:solidFill>
                </a:ln>
                <a:effectLst>
                  <a:glow rad="101600">
                    <a:schemeClr val="tx1">
                      <a:alpha val="60000"/>
                    </a:schemeClr>
                  </a:glow>
                </a:effectLst>
                <a:latin typeface="Arial Black" pitchFamily="34" charset="0"/>
              </a:rPr>
              <a:t>Mentaati</a:t>
            </a:r>
            <a:r>
              <a:rPr lang="en-US" sz="3600" dirty="0" smtClean="0">
                <a:ln>
                  <a:solidFill>
                    <a:sysClr val="windowText" lastClr="000000"/>
                  </a:solidFill>
                </a:ln>
                <a:effectLst>
                  <a:glow rad="101600">
                    <a:schemeClr val="tx1">
                      <a:alpha val="60000"/>
                    </a:schemeClr>
                  </a:glow>
                </a:effectLst>
                <a:latin typeface="Arial Black" pitchFamily="34" charset="0"/>
              </a:rPr>
              <a:t> </a:t>
            </a:r>
            <a:r>
              <a:rPr lang="en-US" sz="3600" dirty="0" err="1" smtClean="0">
                <a:ln>
                  <a:solidFill>
                    <a:sysClr val="windowText" lastClr="000000"/>
                  </a:solidFill>
                </a:ln>
                <a:effectLst>
                  <a:glow rad="101600">
                    <a:schemeClr val="tx1">
                      <a:alpha val="60000"/>
                    </a:schemeClr>
                  </a:glow>
                </a:effectLst>
                <a:latin typeface="Arial Black" pitchFamily="34" charset="0"/>
              </a:rPr>
              <a:t>Ibubapa</a:t>
            </a:r>
            <a:r>
              <a:rPr lang="en-US" sz="3600" dirty="0" smtClean="0">
                <a:ln>
                  <a:solidFill>
                    <a:sysClr val="windowText" lastClr="000000"/>
                  </a:solidFill>
                </a:ln>
                <a:effectLst>
                  <a:glow rad="101600">
                    <a:schemeClr val="tx1">
                      <a:alpha val="60000"/>
                    </a:schemeClr>
                  </a:glow>
                </a:effectLst>
                <a:latin typeface="Arial Black" pitchFamily="34" charset="0"/>
              </a:rPr>
              <a:t> </a:t>
            </a:r>
            <a:r>
              <a:rPr lang="en-US" sz="3600" dirty="0" err="1" smtClean="0">
                <a:ln>
                  <a:solidFill>
                    <a:sysClr val="windowText" lastClr="000000"/>
                  </a:solidFill>
                </a:ln>
                <a:effectLst>
                  <a:glow rad="101600">
                    <a:schemeClr val="tx1">
                      <a:alpha val="60000"/>
                    </a:schemeClr>
                  </a:glow>
                </a:effectLst>
                <a:latin typeface="Arial Black" pitchFamily="34" charset="0"/>
              </a:rPr>
              <a:t>Selepas</a:t>
            </a:r>
            <a:r>
              <a:rPr lang="en-US" sz="3600" dirty="0" smtClean="0">
                <a:ln>
                  <a:solidFill>
                    <a:sysClr val="windowText" lastClr="000000"/>
                  </a:solidFill>
                </a:ln>
                <a:effectLst>
                  <a:glow rad="101600">
                    <a:schemeClr val="tx1">
                      <a:alpha val="60000"/>
                    </a:schemeClr>
                  </a:glow>
                </a:effectLst>
                <a:latin typeface="Arial Black" pitchFamily="34" charset="0"/>
              </a:rPr>
              <a:t> </a:t>
            </a:r>
            <a:r>
              <a:rPr lang="en-US" sz="3600" dirty="0" err="1" smtClean="0">
                <a:ln>
                  <a:solidFill>
                    <a:sysClr val="windowText" lastClr="000000"/>
                  </a:solidFill>
                </a:ln>
                <a:effectLst>
                  <a:glow rad="101600">
                    <a:schemeClr val="tx1">
                      <a:alpha val="60000"/>
                    </a:schemeClr>
                  </a:glow>
                </a:effectLst>
                <a:latin typeface="Arial Black" pitchFamily="34" charset="0"/>
              </a:rPr>
              <a:t>Perintah</a:t>
            </a:r>
            <a:r>
              <a:rPr lang="en-US" sz="3600" dirty="0" smtClean="0">
                <a:ln>
                  <a:solidFill>
                    <a:sysClr val="windowText" lastClr="000000"/>
                  </a:solidFill>
                </a:ln>
                <a:effectLst>
                  <a:glow rad="101600">
                    <a:schemeClr val="tx1">
                      <a:alpha val="60000"/>
                    </a:schemeClr>
                  </a:glow>
                </a:effectLst>
                <a:latin typeface="Arial Black" pitchFamily="34" charset="0"/>
              </a:rPr>
              <a:t> </a:t>
            </a:r>
            <a:r>
              <a:rPr lang="en-US" sz="3600" dirty="0" err="1" smtClean="0">
                <a:ln>
                  <a:solidFill>
                    <a:sysClr val="windowText" lastClr="000000"/>
                  </a:solidFill>
                </a:ln>
                <a:effectLst>
                  <a:glow rad="101600">
                    <a:schemeClr val="tx1">
                      <a:alpha val="60000"/>
                    </a:schemeClr>
                  </a:glow>
                </a:effectLst>
                <a:latin typeface="Arial Black" pitchFamily="34" charset="0"/>
              </a:rPr>
              <a:t>Tauhid</a:t>
            </a:r>
            <a:r>
              <a:rPr lang="en-US" sz="3600" dirty="0" smtClean="0">
                <a:ln>
                  <a:solidFill>
                    <a:sysClr val="windowText" lastClr="000000"/>
                  </a:solidFill>
                </a:ln>
                <a:effectLst>
                  <a:glow rad="101600">
                    <a:schemeClr val="tx1">
                      <a:alpha val="60000"/>
                    </a:schemeClr>
                  </a:glow>
                </a:effectLst>
                <a:latin typeface="Arial Black" pitchFamily="34" charset="0"/>
              </a:rPr>
              <a:t> </a:t>
            </a:r>
            <a:r>
              <a:rPr lang="en-US" sz="3600" dirty="0" err="1" smtClean="0">
                <a:ln>
                  <a:solidFill>
                    <a:sysClr val="windowText" lastClr="000000"/>
                  </a:solidFill>
                </a:ln>
                <a:effectLst>
                  <a:glow rad="101600">
                    <a:schemeClr val="tx1">
                      <a:alpha val="60000"/>
                    </a:schemeClr>
                  </a:glow>
                </a:effectLst>
                <a:latin typeface="Arial Black" pitchFamily="34" charset="0"/>
              </a:rPr>
              <a:t>Kepada</a:t>
            </a:r>
            <a:r>
              <a:rPr lang="en-US" sz="3600" dirty="0" smtClean="0">
                <a:ln>
                  <a:solidFill>
                    <a:sysClr val="windowText" lastClr="000000"/>
                  </a:solidFill>
                </a:ln>
                <a:effectLst>
                  <a:glow rad="101600">
                    <a:schemeClr val="tx1">
                      <a:alpha val="60000"/>
                    </a:schemeClr>
                  </a:glow>
                </a:effectLst>
                <a:latin typeface="Arial Black" pitchFamily="34" charset="0"/>
              </a:rPr>
              <a:t> Allah</a:t>
            </a:r>
            <a:endParaRPr lang="ms-MY" sz="3600" dirty="0">
              <a:ln>
                <a:solidFill>
                  <a:sysClr val="windowText" lastClr="000000"/>
                </a:solidFill>
              </a:ln>
              <a:effectLst>
                <a:glow rad="101600">
                  <a:schemeClr val="tx1">
                    <a:alpha val="60000"/>
                  </a:schemeClr>
                </a:glow>
              </a:effectLst>
              <a:latin typeface="Arial Black" pitchFamily="34" charset="0"/>
            </a:endParaRPr>
          </a:p>
        </p:txBody>
      </p:sp>
      <p:sp>
        <p:nvSpPr>
          <p:cNvPr id="9" name="Snip Same Side Corner Rectangle 8"/>
          <p:cNvSpPr/>
          <p:nvPr/>
        </p:nvSpPr>
        <p:spPr>
          <a:xfrm>
            <a:off x="357158" y="3929066"/>
            <a:ext cx="8458200" cy="2428892"/>
          </a:xfrm>
          <a:prstGeom prst="snip2SameRect">
            <a:avLst>
              <a:gd name="adj1" fmla="val 8485"/>
              <a:gd name="adj2" fmla="val 14455"/>
            </a:avLst>
          </a:prstGeom>
          <a:solidFill>
            <a:schemeClr val="tx1">
              <a:lumMod val="95000"/>
              <a:lumOff val="5000"/>
            </a:scheme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ysClr val="windowText" lastClr="000000"/>
                  </a:solidFill>
                </a:ln>
                <a:effectLst>
                  <a:glow rad="101600">
                    <a:schemeClr val="tx1">
                      <a:alpha val="60000"/>
                    </a:schemeClr>
                  </a:glow>
                </a:effectLst>
                <a:latin typeface="Arial Black" pitchFamily="34" charset="0"/>
              </a:rPr>
              <a:t>Allah </a:t>
            </a:r>
            <a:r>
              <a:rPr lang="en-US" sz="3200" dirty="0" err="1" smtClean="0">
                <a:ln>
                  <a:solidFill>
                    <a:sysClr val="windowText" lastClr="000000"/>
                  </a:solidFill>
                </a:ln>
                <a:effectLst>
                  <a:glow rad="101600">
                    <a:schemeClr val="tx1">
                      <a:alpha val="60000"/>
                    </a:schemeClr>
                  </a:glow>
                </a:effectLst>
                <a:latin typeface="Arial Black" pitchFamily="34" charset="0"/>
              </a:rPr>
              <a:t>Taala</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Juga</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Perintahkan</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Syukur</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Kepadanya</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Bersama</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Kewajipan</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Berterima</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Kasih</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Kepada</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Ibubapa</a:t>
            </a:r>
            <a:endParaRPr lang="ms-MY" sz="3200" dirty="0">
              <a:ln>
                <a:solidFill>
                  <a:sysClr val="windowText" lastClr="000000"/>
                </a:solidFill>
              </a:ln>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nip Same Side Corner Rectangle 11"/>
          <p:cNvSpPr/>
          <p:nvPr/>
        </p:nvSpPr>
        <p:spPr>
          <a:xfrm>
            <a:off x="333404" y="1285860"/>
            <a:ext cx="8382000" cy="2643206"/>
          </a:xfrm>
          <a:prstGeom prst="snip2SameRect">
            <a:avLst>
              <a:gd name="adj1" fmla="val 8485"/>
              <a:gd name="adj2" fmla="val 9546"/>
            </a:avLst>
          </a:prstGeom>
          <a:solidFill>
            <a:srgbClr val="92D050">
              <a:alpha val="50000"/>
            </a:srgb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وَوَصَّيْنَا </a:t>
            </a:r>
            <a:r>
              <a:rPr lang="ar-SA" sz="48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الإِنسَانَ </a:t>
            </a:r>
            <a:r>
              <a:rPr lang="ar-SA" sz="48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بِوَالِدَيْهِ حَمَلَتْهُ أُمُّهُ وَهْنًا عَلَى وَهْنٍ وَفِصَالُهُ فِي عَامَيْنِ أَنِ اشْكُرْ لِي وَلِوَالِدَيْكَ إِلَيَّ الْمَصِيرُ</a:t>
            </a:r>
            <a:endParaRPr lang="ms-MY" sz="4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13" name="Rectangle 12"/>
          <p:cNvSpPr/>
          <p:nvPr/>
        </p:nvSpPr>
        <p:spPr>
          <a:xfrm>
            <a:off x="66500" y="71414"/>
            <a:ext cx="89916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Luqman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14</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4" name="Snip Same Side Corner Rectangle 13"/>
          <p:cNvSpPr/>
          <p:nvPr/>
        </p:nvSpPr>
        <p:spPr>
          <a:xfrm>
            <a:off x="428596" y="4071942"/>
            <a:ext cx="8258204" cy="2571768"/>
          </a:xfrm>
          <a:prstGeom prst="snip2SameRect">
            <a:avLst>
              <a:gd name="adj1" fmla="val 8485"/>
              <a:gd name="adj2" fmla="val 9546"/>
            </a:avLst>
          </a:prstGeom>
          <a:solidFill>
            <a:srgbClr val="002060">
              <a:alpha val="62000"/>
            </a:srgb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800" dirty="0">
              <a:ln>
                <a:solidFill>
                  <a:schemeClr val="tx1"/>
                </a:solidFill>
              </a:ln>
              <a:effectLst>
                <a:glow rad="101600">
                  <a:schemeClr val="tx1">
                    <a:alpha val="60000"/>
                  </a:schemeClr>
                </a:glow>
              </a:effectLst>
              <a:latin typeface="Arial Black" pitchFamily="34" charset="0"/>
            </a:endParaRPr>
          </a:p>
        </p:txBody>
      </p:sp>
      <p:sp>
        <p:nvSpPr>
          <p:cNvPr id="32769" name="Rectangle 1"/>
          <p:cNvSpPr>
            <a:spLocks noChangeArrowheads="1"/>
          </p:cNvSpPr>
          <p:nvPr/>
        </p:nvSpPr>
        <p:spPr bwMode="auto">
          <a:xfrm>
            <a:off x="571472" y="4347528"/>
            <a:ext cx="807249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Kami</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wajibkan</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manusia</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berbuat</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baik</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kepada</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kedua</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ibu</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bapanya</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ibunya</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telah</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mengandungnya</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dengan</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menanggung</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kelemahan</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atas</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kelemahan</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menceraikan</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susunya</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dalam</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masa</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dua</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tahun</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bersyukurlah</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kepada</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-Ku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kepada</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kedua</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ibu</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bapamu</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kepada</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Akulah</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tempat</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altLang="zh-CN" sz="20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kembalimu</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r>
              <a:rPr kumimoji="0" lang="en-US" altLang="zh-CN" sz="20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t>
            </a:r>
            <a:endParaRPr kumimoji="0" lang="en-US" altLang="zh-CN" sz="2800" b="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14348" y="214290"/>
            <a:ext cx="755793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Agongnya</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Pengorbanan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Snip Diagonal Corner Rectangle 6"/>
          <p:cNvSpPr/>
          <p:nvPr/>
        </p:nvSpPr>
        <p:spPr>
          <a:xfrm>
            <a:off x="1357290" y="4357694"/>
            <a:ext cx="7000924" cy="1643074"/>
          </a:xfrm>
          <a:prstGeom prst="snip2DiagRect">
            <a:avLst/>
          </a:prstGeom>
          <a:solidFill>
            <a:srgbClr val="0000FF"/>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siang</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menyusu</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hingga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usia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dua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tahun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Curved Right Arrow 8"/>
          <p:cNvSpPr/>
          <p:nvPr/>
        </p:nvSpPr>
        <p:spPr>
          <a:xfrm>
            <a:off x="428596" y="3571876"/>
            <a:ext cx="1214446" cy="1857388"/>
          </a:xfrm>
          <a:prstGeom prst="curvedRightArrow">
            <a:avLst/>
          </a:prstGeom>
          <a:solidFill>
            <a:srgbClr val="FFFF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solidFill>
                <a:schemeClr val="tx1"/>
              </a:solidFill>
              <a:effectLst>
                <a:glow rad="101600">
                  <a:schemeClr val="tx1">
                    <a:alpha val="60000"/>
                  </a:schemeClr>
                </a:glow>
              </a:effectLst>
            </a:endParaRPr>
          </a:p>
        </p:txBody>
      </p:sp>
      <p:sp>
        <p:nvSpPr>
          <p:cNvPr id="6" name="Snip Diagonal Corner Rectangle 5"/>
          <p:cNvSpPr/>
          <p:nvPr/>
        </p:nvSpPr>
        <p:spPr>
          <a:xfrm>
            <a:off x="1357290" y="2857496"/>
            <a:ext cx="7000924" cy="1285884"/>
          </a:xfrm>
          <a:prstGeom prst="snip2DiagRect">
            <a:avLst/>
          </a:prstGeom>
          <a:solidFill>
            <a:srgbClr val="0099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Melahirkan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kesakitan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seksa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tak</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terperi</a:t>
            </a:r>
            <a:endParaRPr lang="ms-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Curved Right Arrow 7"/>
          <p:cNvSpPr/>
          <p:nvPr/>
        </p:nvSpPr>
        <p:spPr>
          <a:xfrm>
            <a:off x="357158" y="1643050"/>
            <a:ext cx="1214446" cy="1857388"/>
          </a:xfrm>
          <a:prstGeom prst="curvedRightArrow">
            <a:avLst/>
          </a:prstGeom>
          <a:solidFill>
            <a:srgbClr val="FFFF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solidFill>
                <a:schemeClr val="tx1"/>
              </a:solidFill>
              <a:effectLst>
                <a:glow rad="101600">
                  <a:schemeClr val="tx1">
                    <a:alpha val="60000"/>
                  </a:schemeClr>
                </a:glow>
              </a:effectLst>
            </a:endParaRPr>
          </a:p>
        </p:txBody>
      </p:sp>
      <p:sp>
        <p:nvSpPr>
          <p:cNvPr id="5" name="Snip Diagonal Corner Rectangle 4"/>
          <p:cNvSpPr/>
          <p:nvPr/>
        </p:nvSpPr>
        <p:spPr>
          <a:xfrm>
            <a:off x="1357290" y="1357298"/>
            <a:ext cx="7000924" cy="1285884"/>
          </a:xfrm>
          <a:prstGeom prst="snip2DiagRect">
            <a:avLst/>
          </a:prstGeom>
          <a:solidFill>
            <a:srgbClr val="FF00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Mengandungkan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kesukaran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kepayahan</a:t>
            </a:r>
            <a:endParaRPr lang="ms-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910" y="71414"/>
            <a:ext cx="7557934"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Jasa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bapa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dinafikan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Rounded Rectangle 9"/>
          <p:cNvSpPr/>
          <p:nvPr/>
        </p:nvSpPr>
        <p:spPr>
          <a:xfrm>
            <a:off x="571472" y="2285992"/>
            <a:ext cx="7715304" cy="2357454"/>
          </a:xfrm>
          <a:prstGeom prst="roundRect">
            <a:avLst/>
          </a:prstGeom>
          <a:solidFill>
            <a:srgbClr val="00206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bersama</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berkongsi</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kesakitan,kesusahan</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penderitaan</a:t>
            </a:r>
            <a:endParaRPr lang="ms-MY" sz="3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42910" y="214290"/>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6" name="Rectangle 5"/>
          <p:cNvSpPr/>
          <p:nvPr/>
        </p:nvSpPr>
        <p:spPr>
          <a:xfrm>
            <a:off x="352452" y="1714488"/>
            <a:ext cx="8077200" cy="2646878"/>
          </a:xfrm>
          <a:prstGeom prst="rect">
            <a:avLst/>
          </a:prstGeom>
          <a:noFill/>
        </p:spPr>
        <p:txBody>
          <a:bodyPr>
            <a:spAutoFit/>
          </a:bodyPr>
          <a:lstStyle/>
          <a:p>
            <a:pPr algn="ctr" fontAlgn="auto">
              <a:spcBef>
                <a:spcPts val="0"/>
              </a:spcBef>
              <a:spcAft>
                <a:spcPts val="0"/>
              </a:spcAft>
              <a:defRPr/>
            </a:pPr>
            <a:r>
              <a:rPr lang="ar-SA" sz="166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99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7" name="TextBox 6"/>
          <p:cNvSpPr txBox="1"/>
          <p:nvPr/>
        </p:nvSpPr>
        <p:spPr>
          <a:xfrm>
            <a:off x="0" y="4429132"/>
            <a:ext cx="9144000" cy="1446550"/>
          </a:xfrm>
          <a:prstGeom prst="rect">
            <a:avLst/>
          </a:prstGeom>
          <a:solidFill>
            <a:schemeClr val="accent2">
              <a:lumMod val="50000"/>
              <a:alpha val="48000"/>
            </a:schemeClr>
          </a:solid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rgbClr val="00B0F0"/>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rgbClr val="00B0F0"/>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chemeClr val="tx1"/>
                  </a:solidFill>
                </a:ln>
                <a:solidFill>
                  <a:srgbClr val="00B0F0"/>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smtClean="0">
                <a:ln>
                  <a:solidFill>
                    <a:schemeClr val="tx1"/>
                  </a:solidFill>
                </a:ln>
                <a:solidFill>
                  <a:srgbClr val="00B0F0"/>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chemeClr val="tx1"/>
                  </a:solidFill>
                </a:ln>
                <a:solidFill>
                  <a:srgbClr val="00B0F0"/>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smtClean="0">
                <a:ln>
                  <a:solidFill>
                    <a:schemeClr val="tx1"/>
                  </a:solidFill>
                </a:ln>
                <a:solidFill>
                  <a:srgbClr val="00B0F0"/>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400" b="1" dirty="0" err="1" smtClean="0">
                <a:ln>
                  <a:solidFill>
                    <a:schemeClr val="tx1"/>
                  </a:solidFill>
                </a:ln>
                <a:solidFill>
                  <a:srgbClr val="00B0F0"/>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smtClean="0">
                <a:ln>
                  <a:solidFill>
                    <a:schemeClr val="tx1"/>
                  </a:solidFill>
                </a:ln>
                <a:solidFill>
                  <a:srgbClr val="00B0F0"/>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400" b="1" dirty="0">
              <a:ln>
                <a:solidFill>
                  <a:schemeClr val="tx1"/>
                </a:solidFill>
              </a:ln>
              <a:solidFill>
                <a:srgbClr val="00B0F0"/>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42910" y="272457"/>
            <a:ext cx="7557934"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Agongnya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Cinta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Jasa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ounded Rectangle 2"/>
          <p:cNvSpPr/>
          <p:nvPr/>
        </p:nvSpPr>
        <p:spPr>
          <a:xfrm>
            <a:off x="928662" y="1214422"/>
            <a:ext cx="7072362" cy="1000132"/>
          </a:xfrm>
          <a:prstGeom prst="roundRect">
            <a:avLst/>
          </a:prstGeom>
          <a:solidFill>
            <a:srgbClr val="6600FF"/>
          </a:solidFill>
          <a:ln>
            <a:solidFill>
              <a:srgbClr val="FF33CC"/>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tanya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85720" y="2428868"/>
            <a:ext cx="5500726" cy="1214446"/>
          </a:xfrm>
          <a:prstGeom prst="rect">
            <a:avLst/>
          </a:prstGeom>
          <a:solidFill>
            <a:srgbClr val="0000FF"/>
          </a:solidFill>
          <a:ln>
            <a:solidFill>
              <a:srgbClr val="FF33CC"/>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Ya</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Rasulallah</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siapakah</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paling </a:t>
            </a: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berhak</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didampingi</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penuh</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5929322" y="2428868"/>
            <a:ext cx="2357454" cy="1128714"/>
          </a:xfrm>
          <a:prstGeom prst="roundRect">
            <a:avLst/>
          </a:prstGeom>
          <a:solidFill>
            <a:srgbClr val="009900"/>
          </a:solidFill>
          <a:ln>
            <a:solidFill>
              <a:srgbClr val="FF33CC"/>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ar-SA"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أمـــــك</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285720" y="3714752"/>
            <a:ext cx="2643206" cy="1214446"/>
          </a:xfrm>
          <a:prstGeom prst="rect">
            <a:avLst/>
          </a:prstGeom>
          <a:solidFill>
            <a:srgbClr val="0000FF"/>
          </a:solidFill>
          <a:ln>
            <a:solidFill>
              <a:srgbClr val="FF33CC"/>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Selain</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3428992" y="3714752"/>
            <a:ext cx="2357454" cy="1128714"/>
          </a:xfrm>
          <a:prstGeom prst="roundRect">
            <a:avLst/>
          </a:prstGeom>
          <a:solidFill>
            <a:srgbClr val="009900"/>
          </a:solidFill>
          <a:ln>
            <a:solidFill>
              <a:srgbClr val="FF33CC"/>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ar-SA"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أمـــــك</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ectangle 9"/>
          <p:cNvSpPr/>
          <p:nvPr/>
        </p:nvSpPr>
        <p:spPr>
          <a:xfrm>
            <a:off x="6215074" y="3714752"/>
            <a:ext cx="2643206" cy="1214446"/>
          </a:xfrm>
          <a:prstGeom prst="rect">
            <a:avLst/>
          </a:prstGeom>
          <a:solidFill>
            <a:srgbClr val="0000FF"/>
          </a:solidFill>
          <a:ln>
            <a:solidFill>
              <a:srgbClr val="FF33CC"/>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Selain</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ounded Rectangle 10"/>
          <p:cNvSpPr/>
          <p:nvPr/>
        </p:nvSpPr>
        <p:spPr>
          <a:xfrm>
            <a:off x="285720" y="5014930"/>
            <a:ext cx="2643206" cy="1128714"/>
          </a:xfrm>
          <a:prstGeom prst="roundRect">
            <a:avLst/>
          </a:prstGeom>
          <a:solidFill>
            <a:srgbClr val="009900"/>
          </a:solidFill>
          <a:ln>
            <a:solidFill>
              <a:srgbClr val="FF33CC"/>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ar-SA"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أمـــــك</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ectangle 11"/>
          <p:cNvSpPr/>
          <p:nvPr/>
        </p:nvSpPr>
        <p:spPr>
          <a:xfrm>
            <a:off x="3214678" y="5000636"/>
            <a:ext cx="2643206" cy="1214446"/>
          </a:xfrm>
          <a:prstGeom prst="rect">
            <a:avLst/>
          </a:prstGeom>
          <a:solidFill>
            <a:srgbClr val="0000FF"/>
          </a:solidFill>
          <a:ln>
            <a:solidFill>
              <a:srgbClr val="FF33CC"/>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siapa</a:t>
            </a:r>
            <a:r>
              <a:rPr lang="en-US"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pula?</a:t>
            </a:r>
            <a:endParaRPr lang="ms-MY"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Rounded Rectangle 12"/>
          <p:cNvSpPr/>
          <p:nvPr/>
        </p:nvSpPr>
        <p:spPr>
          <a:xfrm>
            <a:off x="6072198" y="5000636"/>
            <a:ext cx="3000396" cy="1128714"/>
          </a:xfrm>
          <a:prstGeom prst="roundRect">
            <a:avLst/>
          </a:prstGeom>
          <a:solidFill>
            <a:srgbClr val="009900"/>
          </a:solidFill>
          <a:ln>
            <a:solidFill>
              <a:srgbClr val="FF33CC"/>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ln>
                  <a:solidFill>
                    <a:schemeClr val="tx1"/>
                  </a:solidFill>
                </a:ln>
                <a:effectLst>
                  <a:glow rad="101600">
                    <a:schemeClr val="tx1">
                      <a:alpha val="60000"/>
                    </a:schemeClr>
                  </a:glow>
                </a:effectLst>
                <a:latin typeface="Arial Black" pitchFamily="34" charset="0"/>
              </a:rPr>
              <a:t>أبـــــــوك</a:t>
            </a:r>
            <a:r>
              <a:rPr lang="ar-SA" sz="2400" dirty="0" smtClean="0">
                <a:ln>
                  <a:solidFill>
                    <a:schemeClr val="tx1"/>
                  </a:solidFill>
                </a:ln>
                <a:effectLst>
                  <a:glow rad="101600">
                    <a:schemeClr val="tx1">
                      <a:alpha val="60000"/>
                    </a:schemeClr>
                  </a:glow>
                </a:effectLst>
                <a:latin typeface="Arial Black" pitchFamily="34" charset="0"/>
              </a:rPr>
              <a:t> </a:t>
            </a:r>
            <a:r>
              <a:rPr lang="en-US" sz="2400" dirty="0" smtClean="0">
                <a:ln>
                  <a:solidFill>
                    <a:schemeClr val="tx1"/>
                  </a:solidFill>
                </a:ln>
                <a:effectLst>
                  <a:glow rad="101600">
                    <a:schemeClr val="tx1">
                      <a:alpha val="60000"/>
                    </a:schemeClr>
                  </a:glow>
                </a:effectLst>
                <a:latin typeface="Arial Black" pitchFamily="34" charset="0"/>
              </a:rPr>
              <a:t>      “ </a:t>
            </a:r>
            <a:r>
              <a:rPr lang="en-US" sz="2400" dirty="0" err="1" smtClean="0">
                <a:ln>
                  <a:solidFill>
                    <a:schemeClr val="tx1"/>
                  </a:solidFill>
                </a:ln>
                <a:effectLst>
                  <a:glow rad="101600">
                    <a:schemeClr val="tx1">
                      <a:alpha val="60000"/>
                    </a:schemeClr>
                  </a:glow>
                </a:effectLst>
                <a:latin typeface="Arial Black" pitchFamily="34" charset="0"/>
              </a:rPr>
              <a:t>bapa</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kamu</a:t>
            </a:r>
            <a:r>
              <a:rPr lang="en-US" sz="2400" dirty="0" smtClean="0">
                <a:ln>
                  <a:solidFill>
                    <a:schemeClr val="tx1"/>
                  </a:solidFill>
                </a:ln>
                <a:effectLst>
                  <a:glow rad="101600">
                    <a:schemeClr val="tx1">
                      <a:alpha val="60000"/>
                    </a:schemeClr>
                  </a:glow>
                </a:effectLst>
                <a:latin typeface="Arial Black" pitchFamily="34" charset="0"/>
              </a:rPr>
              <a:t>”</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00034" y="272457"/>
            <a:ext cx="770081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Melebihi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Bapa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Snip Diagonal Corner Rectangle 2"/>
          <p:cNvSpPr/>
          <p:nvPr/>
        </p:nvSpPr>
        <p:spPr>
          <a:xfrm>
            <a:off x="500034" y="1500174"/>
            <a:ext cx="3786214" cy="1214446"/>
          </a:xfrm>
          <a:prstGeom prst="snip2DiagRect">
            <a:avLst/>
          </a:prstGeom>
          <a:solidFill>
            <a:srgbClr val="6600FF">
              <a:alpha val="60000"/>
            </a:srgbClr>
          </a:solidFill>
          <a:ln w="76200">
            <a:solidFill>
              <a:srgbClr val="FFFF00"/>
            </a:solidFill>
            <a:prstDash val="sysDot"/>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effectLst>
                <a:latin typeface="Arial Black" pitchFamily="34" charset="0"/>
              </a:rPr>
              <a:t>Berdasarkan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Hadis</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Tersebut</a:t>
            </a:r>
            <a:endParaRPr lang="ms-MY" sz="2800" dirty="0">
              <a:ln>
                <a:solidFill>
                  <a:schemeClr val="tx1"/>
                </a:solidFill>
              </a:ln>
              <a:effectLst>
                <a:glow rad="101600">
                  <a:schemeClr val="tx1">
                    <a:alpha val="60000"/>
                  </a:schemeClr>
                </a:glow>
              </a:effectLst>
              <a:latin typeface="Arial Black" pitchFamily="34" charset="0"/>
            </a:endParaRPr>
          </a:p>
        </p:txBody>
      </p:sp>
      <p:sp>
        <p:nvSpPr>
          <p:cNvPr id="4" name="Rectangle 3"/>
          <p:cNvSpPr/>
          <p:nvPr/>
        </p:nvSpPr>
        <p:spPr>
          <a:xfrm>
            <a:off x="4572000" y="1500174"/>
            <a:ext cx="3929090" cy="1285884"/>
          </a:xfrm>
          <a:prstGeom prst="rect">
            <a:avLst/>
          </a:prstGeom>
          <a:solidFill>
            <a:srgbClr val="6600FF">
              <a:alpha val="60000"/>
            </a:srgbClr>
          </a:solidFill>
          <a:ln w="76200">
            <a:solidFill>
              <a:srgbClr val="FFFF00"/>
            </a:solidFill>
            <a:prstDash val="sysDot"/>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nilai</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3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Nisbah</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1</a:t>
            </a:r>
            <a:endParaRPr lang="ms-MY" sz="3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500034" y="3143248"/>
            <a:ext cx="8001056" cy="1271590"/>
          </a:xfrm>
          <a:prstGeom prst="rect">
            <a:avLst/>
          </a:prstGeom>
          <a:solidFill>
            <a:srgbClr val="6600FF">
              <a:alpha val="60000"/>
            </a:srgbClr>
          </a:solidFill>
          <a:ln w="76200">
            <a:solidFill>
              <a:srgbClr val="FFFF00"/>
            </a:solidFill>
            <a:prstDash val="sysDot"/>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75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peratus</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25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peratus</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bapa</a:t>
            </a:r>
            <a:endParaRPr lang="ms-MY" sz="3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571472" y="4657740"/>
            <a:ext cx="8001056" cy="1271590"/>
          </a:xfrm>
          <a:prstGeom prst="rect">
            <a:avLst/>
          </a:prstGeom>
          <a:solidFill>
            <a:srgbClr val="6600FF">
              <a:alpha val="60000"/>
            </a:srgbClr>
          </a:solidFill>
          <a:ln w="76200">
            <a:solidFill>
              <a:srgbClr val="FFFF00"/>
            </a:solidFill>
            <a:prstDash val="sysDot"/>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Walau</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100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peratus</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dicurahkan</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00034" y="272457"/>
            <a:ext cx="814393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Bazzar</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Buraidah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333404" y="1285860"/>
            <a:ext cx="8382000" cy="5357850"/>
          </a:xfrm>
          <a:prstGeom prst="snip2SameRect">
            <a:avLst>
              <a:gd name="adj1" fmla="val 8485"/>
              <a:gd name="adj2" fmla="val 9546"/>
            </a:avLst>
          </a:prstGeom>
          <a:solidFill>
            <a:srgbClr val="FF33CC">
              <a:alpha val="50000"/>
            </a:srgb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4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76801" name="Rectangle 1"/>
          <p:cNvSpPr>
            <a:spLocks noChangeArrowheads="1"/>
          </p:cNvSpPr>
          <p:nvPr/>
        </p:nvSpPr>
        <p:spPr bwMode="auto">
          <a:xfrm>
            <a:off x="857224" y="1285860"/>
            <a:ext cx="7286644"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Bahawa</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Ada</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Seorang</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Lelaki</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Mengerjakan</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Tawaf</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Di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Kaabah</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Sambil</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Mendokong</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Ibunya</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Yang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Uzur</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Bersama</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Tawaf</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Setelah</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Selesai</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Tawaf</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Lelaki</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Itu</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Bertanya</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Rasulullah</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Adakah</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Saya</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Telah</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Menunaikan</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Hak</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Ibu</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Atasku</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Jawab</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Baginda</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ar-SA" altLang="zh-CN" sz="40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لا. ولا بزفرة واحدة</a:t>
            </a:r>
            <a:r>
              <a:rPr kumimoji="0" lang="ms-MY"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Maksudnya</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Ttidak</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Tidak</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Walaupun</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Sekadar</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Satu</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Nafas</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Yang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Dihelakan</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Oleh</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Ibu</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t>
            </a:r>
            <a:endParaRPr kumimoji="0" lang="en-US" altLang="zh-CN" sz="3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85966" y="142852"/>
            <a:ext cx="770081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Dibalas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Selamanya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Snip Diagonal Corner Rectangle 4"/>
          <p:cNvSpPr/>
          <p:nvPr/>
        </p:nvSpPr>
        <p:spPr>
          <a:xfrm>
            <a:off x="500034" y="1357298"/>
            <a:ext cx="6643734" cy="1214446"/>
          </a:xfrm>
          <a:prstGeom prst="snip2DiagRect">
            <a:avLst/>
          </a:prstGeom>
          <a:solidFill>
            <a:srgbClr val="009900"/>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effectLst>
                <a:latin typeface="Arial Black" pitchFamily="34" charset="0"/>
              </a:rPr>
              <a:t>Walaupun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berkhidmat</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kepada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ibubapa</a:t>
            </a:r>
            <a:r>
              <a:rPr lang="en-US" sz="2800" dirty="0" smtClean="0">
                <a:ln>
                  <a:solidFill>
                    <a:schemeClr val="tx1"/>
                  </a:solidFill>
                </a:ln>
                <a:effectLst>
                  <a:glow rad="101600">
                    <a:schemeClr val="tx1">
                      <a:alpha val="60000"/>
                    </a:schemeClr>
                  </a:glow>
                </a:effectLst>
                <a:latin typeface="Arial Black" pitchFamily="34" charset="0"/>
              </a:rPr>
              <a:t> yang </a:t>
            </a:r>
            <a:r>
              <a:rPr lang="en-US" sz="2800" dirty="0" err="1" smtClean="0">
                <a:ln>
                  <a:solidFill>
                    <a:schemeClr val="tx1"/>
                  </a:solidFill>
                </a:ln>
                <a:effectLst>
                  <a:glow rad="101600">
                    <a:schemeClr val="tx1">
                      <a:alpha val="60000"/>
                    </a:schemeClr>
                  </a:glow>
                </a:effectLst>
                <a:latin typeface="Arial Black" pitchFamily="34" charset="0"/>
              </a:rPr>
              <a:t>uzur</a:t>
            </a:r>
            <a:endParaRPr lang="ms-MY" sz="2800" dirty="0">
              <a:ln>
                <a:solidFill>
                  <a:schemeClr val="tx1"/>
                </a:solidFill>
              </a:ln>
              <a:effectLst>
                <a:glow rad="101600">
                  <a:schemeClr val="tx1">
                    <a:alpha val="60000"/>
                  </a:schemeClr>
                </a:glow>
              </a:effectLst>
              <a:latin typeface="Arial Black" pitchFamily="34" charset="0"/>
            </a:endParaRPr>
          </a:p>
        </p:txBody>
      </p:sp>
      <p:sp>
        <p:nvSpPr>
          <p:cNvPr id="9" name="Snip Diagonal Corner Rectangle 8"/>
          <p:cNvSpPr/>
          <p:nvPr/>
        </p:nvSpPr>
        <p:spPr>
          <a:xfrm>
            <a:off x="1357290" y="2928934"/>
            <a:ext cx="7143800" cy="1214446"/>
          </a:xfrm>
          <a:prstGeom prst="snip2DiagRect">
            <a:avLst/>
          </a:prstGeom>
          <a:solidFill>
            <a:srgbClr val="0000FF"/>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effectLst>
                <a:latin typeface="Arial Black" pitchFamily="34" charset="0"/>
              </a:rPr>
              <a:t>Masih</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belum</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terbalas</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jasa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ibu</a:t>
            </a:r>
            <a:r>
              <a:rPr lang="en-US" sz="2800" dirty="0" smtClean="0">
                <a:ln>
                  <a:solidFill>
                    <a:schemeClr val="tx1"/>
                  </a:solidFill>
                </a:ln>
                <a:effectLst>
                  <a:glow rad="101600">
                    <a:schemeClr val="tx1">
                      <a:alpha val="60000"/>
                    </a:schemeClr>
                  </a:glow>
                </a:effectLst>
                <a:latin typeface="Arial Black" pitchFamily="34" charset="0"/>
              </a:rPr>
              <a:t> yang </a:t>
            </a:r>
            <a:r>
              <a:rPr lang="en-US" sz="2800" dirty="0" err="1" smtClean="0">
                <a:ln>
                  <a:solidFill>
                    <a:schemeClr val="tx1"/>
                  </a:solidFill>
                </a:ln>
                <a:effectLst>
                  <a:glow rad="101600">
                    <a:schemeClr val="tx1">
                      <a:alpha val="60000"/>
                    </a:schemeClr>
                  </a:glow>
                </a:effectLst>
                <a:latin typeface="Arial Black" pitchFamily="34" charset="0"/>
              </a:rPr>
              <a:t>menjaganya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semasa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kecil</a:t>
            </a:r>
            <a:endParaRPr lang="ms-MY" sz="2800" dirty="0">
              <a:ln>
                <a:solidFill>
                  <a:schemeClr val="tx1"/>
                </a:solidFill>
              </a:ln>
              <a:effectLst>
                <a:glow rad="101600">
                  <a:schemeClr val="tx1">
                    <a:alpha val="60000"/>
                  </a:schemeClr>
                </a:glow>
              </a:effectLst>
              <a:latin typeface="Arial Black" pitchFamily="34" charset="0"/>
            </a:endParaRPr>
          </a:p>
        </p:txBody>
      </p:sp>
      <p:sp>
        <p:nvSpPr>
          <p:cNvPr id="10" name="Rounded Rectangle 9"/>
          <p:cNvSpPr/>
          <p:nvPr/>
        </p:nvSpPr>
        <p:spPr>
          <a:xfrm>
            <a:off x="500034" y="4429132"/>
            <a:ext cx="8215370" cy="2000264"/>
          </a:xfrm>
          <a:prstGeom prst="roundRect">
            <a:avLst/>
          </a:prstGeom>
          <a:solidFill>
            <a:srgbClr val="FF0000"/>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kesempurnaan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namun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masih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terlintas</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khidmatnya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hanya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sementara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ibubapanya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belum</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meninggal</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5966" y="142852"/>
            <a:ext cx="770081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Dimanakah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Tahap</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ibubapa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ounded Rectangle 2"/>
          <p:cNvSpPr/>
          <p:nvPr/>
        </p:nvSpPr>
        <p:spPr>
          <a:xfrm>
            <a:off x="1000100" y="1714488"/>
            <a:ext cx="6858048" cy="1857388"/>
          </a:xfrm>
          <a:prstGeom prst="roundRect">
            <a:avLst/>
          </a:prstGeom>
          <a:solidFill>
            <a:srgbClr val="0000FF"/>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Adakah</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sama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mendukung</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ibunya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semasa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bertawaf</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071538" y="3857628"/>
            <a:ext cx="6858048" cy="1857388"/>
          </a:xfrm>
          <a:prstGeom prst="roundRect">
            <a:avLst/>
          </a:prstGeom>
          <a:solidFill>
            <a:srgbClr val="FF0000"/>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layanan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layanan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ibubapa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masih</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kecil</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42910" y="272457"/>
            <a:ext cx="764386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Kesimpulannya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ounded Rectangle 2"/>
          <p:cNvSpPr/>
          <p:nvPr/>
        </p:nvSpPr>
        <p:spPr>
          <a:xfrm>
            <a:off x="1000100" y="1428736"/>
            <a:ext cx="6858048" cy="2357454"/>
          </a:xfrm>
          <a:prstGeom prst="roundRect">
            <a:avLst/>
          </a:prstGeom>
          <a:solidFill>
            <a:srgbClr val="0000FF">
              <a:alpha val="64000"/>
            </a:srgbClr>
          </a:solidFill>
          <a:ln w="76200">
            <a:solidFill>
              <a:schemeClr val="bg1"/>
            </a:solidFill>
          </a:ln>
          <a:effectLst>
            <a:glow rad="101600">
              <a:schemeClr val="tx1">
                <a:alpha val="6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Terimalah</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hakikat</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selamanya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tercapai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hendak</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menyamakan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jasa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ibubapa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000100" y="4071942"/>
            <a:ext cx="6858048" cy="2357454"/>
          </a:xfrm>
          <a:prstGeom prst="roundRect">
            <a:avLst/>
          </a:prstGeom>
          <a:solidFill>
            <a:srgbClr val="FF0000">
              <a:alpha val="64000"/>
            </a:srgbClr>
          </a:solidFill>
          <a:ln w="76200">
            <a:solidFill>
              <a:schemeClr val="bg1"/>
            </a:solidFill>
          </a:ln>
          <a:effectLst>
            <a:glow rad="101600">
              <a:schemeClr val="tx1">
                <a:alpha val="6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Ibubapa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pelihara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mengasuh</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mengharap</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apa-apa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balasan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penuh</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keikhlasan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42910" y="71414"/>
            <a:ext cx="764386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Ahqaf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:15</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Snip Same Side Corner Rectangle 2"/>
          <p:cNvSpPr/>
          <p:nvPr/>
        </p:nvSpPr>
        <p:spPr>
          <a:xfrm>
            <a:off x="333404" y="1285860"/>
            <a:ext cx="8382000" cy="5214974"/>
          </a:xfrm>
          <a:prstGeom prst="snip2SameRect">
            <a:avLst>
              <a:gd name="adj1" fmla="val 8485"/>
              <a:gd name="adj2" fmla="val 9546"/>
            </a:avLst>
          </a:prstGeom>
          <a:solidFill>
            <a:srgbClr val="92D050">
              <a:alpha val="50000"/>
            </a:srgb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وَوَصَّيْنَا </a:t>
            </a:r>
            <a:r>
              <a:rPr lang="ar-SA" sz="44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الإِنسَانَ </a:t>
            </a:r>
            <a:r>
              <a:rPr lang="ar-SA" sz="44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بِوَالِدَيْهِ إِحْسَانًا حَمَلَتْهُ أُمُّهُ كُرْهًا وَوَضَعَتْهُ كُرْهًا وَحَمْلُهُ وَفِصَالُهُ </a:t>
            </a:r>
            <a:r>
              <a:rPr lang="ar-SA" sz="44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ثَلاثُونَ </a:t>
            </a:r>
            <a:r>
              <a:rPr lang="ar-SA" sz="44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شَهْرًا حَتَّى إِذَا بَلَغَ أَشُدَّهُ وَبَلَغَ أَرْبَعِينَ سَنَةً قَالَ رَبِّ أَوْزِعْنِي أَنْ أَشْكُرَ نِعْمَتَكَ الَّتِي أَنْعَمْتَ عَلَيَّ وَعَلَى وَالِدَيَّ وَأَنْ أَعْمَلَ صَالِحًا تَرْضَاهُ وَأَصْلِحْ لِي فِي ذُرِّيَّتِي إِنِّي تُبْتُ إِلَيْكَ وَإِنِّي مِنَ الْمُسْلِمِينَ</a:t>
            </a:r>
            <a:endParaRPr lang="ms-MY" sz="4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nip Same Side Corner Rectangle 1"/>
          <p:cNvSpPr/>
          <p:nvPr/>
        </p:nvSpPr>
        <p:spPr>
          <a:xfrm>
            <a:off x="285720" y="214290"/>
            <a:ext cx="8572560" cy="6500858"/>
          </a:xfrm>
          <a:prstGeom prst="snip2SameRect">
            <a:avLst>
              <a:gd name="adj1" fmla="val 8485"/>
              <a:gd name="adj2" fmla="val 9546"/>
            </a:avLst>
          </a:prstGeom>
          <a:solidFill>
            <a:srgbClr val="002060">
              <a:alpha val="62000"/>
            </a:srgb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smtClean="0">
              <a:ln>
                <a:solidFill>
                  <a:schemeClr val="tx1"/>
                </a:solidFill>
              </a:ln>
              <a:effectLst>
                <a:glow rad="101600">
                  <a:schemeClr val="tx1">
                    <a:alpha val="60000"/>
                  </a:schemeClr>
                </a:glow>
              </a:effectLst>
              <a:latin typeface="Arial Black" pitchFamily="34" charset="0"/>
            </a:endParaRPr>
          </a:p>
          <a:p>
            <a:pPr algn="ctr"/>
            <a:r>
              <a:rPr lang="en-US" sz="2200" b="1" dirty="0" smtClean="0">
                <a:ln>
                  <a:solidFill>
                    <a:schemeClr val="tx1"/>
                  </a:solidFill>
                </a:ln>
                <a:effectLst>
                  <a:glow rad="101600">
                    <a:schemeClr val="tx1">
                      <a:alpha val="60000"/>
                    </a:schemeClr>
                  </a:glow>
                </a:effectLst>
                <a:latin typeface="Arial Black" pitchFamily="34" charset="0"/>
              </a:rPr>
              <a:t>“</a:t>
            </a:r>
            <a:r>
              <a:rPr lang="en-US" sz="2200" b="1" dirty="0" smtClean="0">
                <a:ln>
                  <a:solidFill>
                    <a:schemeClr val="tx1"/>
                  </a:solidFill>
                </a:ln>
                <a:effectLst>
                  <a:glow rad="101600">
                    <a:schemeClr val="tx1">
                      <a:alpha val="60000"/>
                    </a:schemeClr>
                  </a:glow>
                </a:effectLst>
                <a:latin typeface="Arial Black" pitchFamily="34" charset="0"/>
              </a:rPr>
              <a:t>Dan </a:t>
            </a:r>
            <a:r>
              <a:rPr lang="en-US" sz="2200" b="1" dirty="0" err="1" smtClean="0">
                <a:ln>
                  <a:solidFill>
                    <a:schemeClr val="tx1"/>
                  </a:solidFill>
                </a:ln>
                <a:effectLst>
                  <a:glow rad="101600">
                    <a:schemeClr val="tx1">
                      <a:alpha val="60000"/>
                    </a:schemeClr>
                  </a:glow>
                </a:effectLst>
                <a:latin typeface="Arial Black" pitchFamily="34" charset="0"/>
              </a:rPr>
              <a:t>Kami</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wajibkan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manusia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berbuat</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baik</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kepada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kedua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ibu</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bapanya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ibunya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telah</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mengandungkannya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dan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telah</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melahirkannya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dengan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bersusah</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payah</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Sedang</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tempoh</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mengandungnya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berserta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dengan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tempoh</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menceraikan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susunya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ialah</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dalam</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masa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tiga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puluh</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bulan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Setelah</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ia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sampai</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ke</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peringkat</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dewasa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dan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sampai</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umur</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empat</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puluh</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tahun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berdoalah</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ia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Wahai</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Tuhanku</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ilhamkanlah</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daku</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supaya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bersyukur</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akan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nikmat</a:t>
            </a:r>
            <a:r>
              <a:rPr lang="en-US" sz="2200" b="1" dirty="0" smtClean="0">
                <a:ln>
                  <a:solidFill>
                    <a:schemeClr val="tx1"/>
                  </a:solidFill>
                </a:ln>
                <a:effectLst>
                  <a:glow rad="101600">
                    <a:schemeClr val="tx1">
                      <a:alpha val="60000"/>
                    </a:schemeClr>
                  </a:glow>
                </a:effectLst>
                <a:latin typeface="Arial Black" pitchFamily="34" charset="0"/>
              </a:rPr>
              <a:t>-Mu yang </a:t>
            </a:r>
            <a:r>
              <a:rPr lang="en-US" sz="2200" b="1" dirty="0" err="1" smtClean="0">
                <a:ln>
                  <a:solidFill>
                    <a:schemeClr val="tx1"/>
                  </a:solidFill>
                </a:ln>
                <a:effectLst>
                  <a:glow rad="101600">
                    <a:schemeClr val="tx1">
                      <a:alpha val="60000"/>
                    </a:schemeClr>
                  </a:glow>
                </a:effectLst>
                <a:latin typeface="Arial Black" pitchFamily="34" charset="0"/>
              </a:rPr>
              <a:t>engkau</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kurniakan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kepadaku</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dan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kepada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ibu</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bapaku</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dan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supaya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aku</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tetap</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mengerjakan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amal</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salih</a:t>
            </a:r>
            <a:r>
              <a:rPr lang="en-US" sz="2200" b="1" dirty="0" smtClean="0">
                <a:ln>
                  <a:solidFill>
                    <a:schemeClr val="tx1"/>
                  </a:solidFill>
                </a:ln>
                <a:effectLst>
                  <a:glow rad="101600">
                    <a:schemeClr val="tx1">
                      <a:alpha val="60000"/>
                    </a:schemeClr>
                  </a:glow>
                </a:effectLst>
                <a:latin typeface="Arial Black" pitchFamily="34" charset="0"/>
              </a:rPr>
              <a:t> yang </a:t>
            </a:r>
            <a:r>
              <a:rPr lang="en-US" sz="2200" b="1" dirty="0" err="1" smtClean="0">
                <a:ln>
                  <a:solidFill>
                    <a:schemeClr val="tx1"/>
                  </a:solidFill>
                </a:ln>
                <a:effectLst>
                  <a:glow rad="101600">
                    <a:schemeClr val="tx1">
                      <a:alpha val="60000"/>
                    </a:schemeClr>
                  </a:glow>
                </a:effectLst>
                <a:latin typeface="Arial Black" pitchFamily="34" charset="0"/>
              </a:rPr>
              <a:t>Engkau</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redhai</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dan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jadikanlah</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sifat-sifat</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kebaikan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meresap</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masuk</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ke</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dalam</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jiwa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zuriat</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keturunanku</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Sesungguhnya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aku</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bertaubat</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kepadamu</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dan</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sesungguhnya</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aku</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dari</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orang</a:t>
            </a:r>
            <a:r>
              <a:rPr lang="en-US" sz="2200" b="1" dirty="0" smtClean="0">
                <a:ln>
                  <a:solidFill>
                    <a:schemeClr val="tx1"/>
                  </a:solidFill>
                </a:ln>
                <a:effectLst>
                  <a:glow rad="101600">
                    <a:schemeClr val="tx1">
                      <a:alpha val="60000"/>
                    </a:schemeClr>
                  </a:glow>
                </a:effectLst>
                <a:latin typeface="Arial Black" pitchFamily="34" charset="0"/>
              </a:rPr>
              <a:t> Islam yang </a:t>
            </a:r>
            <a:r>
              <a:rPr lang="en-US" sz="2200" b="1" dirty="0" err="1" smtClean="0">
                <a:ln>
                  <a:solidFill>
                    <a:schemeClr val="tx1"/>
                  </a:solidFill>
                </a:ln>
                <a:effectLst>
                  <a:glow rad="101600">
                    <a:schemeClr val="tx1">
                      <a:alpha val="60000"/>
                    </a:schemeClr>
                  </a:glow>
                </a:effectLst>
                <a:latin typeface="Arial Black" pitchFamily="34" charset="0"/>
              </a:rPr>
              <a:t>tunduk</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patuh</a:t>
            </a:r>
            <a:r>
              <a:rPr lang="en-US" sz="2200" b="1" dirty="0" smtClean="0">
                <a:ln>
                  <a:solidFill>
                    <a:schemeClr val="tx1"/>
                  </a:solidFill>
                </a:ln>
                <a:effectLst>
                  <a:glow rad="101600">
                    <a:schemeClr val="tx1">
                      <a:alpha val="60000"/>
                    </a:schemeClr>
                  </a:glow>
                </a:effectLst>
                <a:latin typeface="Arial Black" pitchFamily="34" charset="0"/>
              </a:rPr>
              <a:t> </a:t>
            </a:r>
            <a:r>
              <a:rPr lang="en-US" sz="2200" b="1" dirty="0" err="1" smtClean="0">
                <a:ln>
                  <a:solidFill>
                    <a:schemeClr val="tx1"/>
                  </a:solidFill>
                </a:ln>
                <a:effectLst>
                  <a:glow rad="101600">
                    <a:schemeClr val="tx1">
                      <a:alpha val="60000"/>
                    </a:schemeClr>
                  </a:glow>
                </a:effectLst>
                <a:latin typeface="Arial Black" pitchFamily="34" charset="0"/>
              </a:rPr>
              <a:t>kepadamu</a:t>
            </a:r>
            <a:r>
              <a:rPr lang="en-US" sz="2200" b="1" dirty="0" smtClean="0">
                <a:ln>
                  <a:solidFill>
                    <a:schemeClr val="tx1"/>
                  </a:solidFill>
                </a:ln>
                <a:effectLst>
                  <a:glow rad="101600">
                    <a:schemeClr val="tx1">
                      <a:alpha val="60000"/>
                    </a:schemeClr>
                  </a:glow>
                </a:effectLst>
                <a:latin typeface="Arial Black" pitchFamily="34" charset="0"/>
              </a:rPr>
              <a:t>”.</a:t>
            </a:r>
            <a:endParaRPr lang="ms-MY" sz="2200" dirty="0" smtClean="0">
              <a:ln>
                <a:solidFill>
                  <a:schemeClr val="tx1"/>
                </a:solidFill>
              </a:ln>
              <a:effectLst>
                <a:glow rad="101600">
                  <a:schemeClr val="tx1">
                    <a:alpha val="60000"/>
                  </a:schemeClr>
                </a:glow>
              </a:effectLst>
              <a:latin typeface="Arial Black" pitchFamily="34" charset="0"/>
            </a:endParaRPr>
          </a:p>
          <a:p>
            <a:pPr algn="ctr"/>
            <a:r>
              <a:rPr lang="en-US" sz="2200" dirty="0" smtClean="0">
                <a:ln>
                  <a:solidFill>
                    <a:schemeClr val="tx1"/>
                  </a:solidFill>
                </a:ln>
                <a:effectLst>
                  <a:glow rad="101600">
                    <a:schemeClr val="tx1">
                      <a:alpha val="60000"/>
                    </a:schemeClr>
                  </a:glow>
                </a:effectLst>
                <a:latin typeface="Arial Black" pitchFamily="34" charset="0"/>
              </a:rPr>
              <a:t> </a:t>
            </a:r>
            <a:endParaRPr lang="ms-MY" sz="2200" dirty="0">
              <a:ln>
                <a:solidFill>
                  <a:schemeClr val="tx1"/>
                </a:solidFill>
              </a:ln>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1897457"/>
            <a:ext cx="9144000" cy="4031873"/>
          </a:xfrm>
          <a:prstGeom prst="rect">
            <a:avLst/>
          </a:prstGeom>
          <a:solidFill>
            <a:srgbClr val="009900">
              <a:alpha val="8000"/>
            </a:srgbClr>
          </a:solidFill>
        </p:spPr>
        <p:txBody>
          <a:bodyPr wrap="square">
            <a:spAutoFit/>
          </a:bodyPr>
          <a:lstStyle/>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Di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ctr">
              <a:defRPr/>
            </a:pP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endPar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397259"/>
            <a:ext cx="9144032" cy="1200329"/>
          </a:xfrm>
          <a:prstGeom prst="rect">
            <a:avLst/>
          </a:prstGeom>
        </p:spPr>
        <p:txBody>
          <a:bodyPr wrap="square">
            <a:spAutoFit/>
          </a:bodyPr>
          <a:lstStyle/>
          <a:p>
            <a:pPr algn="ctr">
              <a:defRPr/>
            </a:pPr>
            <a:r>
              <a:rPr lang="en-US" sz="3600" b="1" dirty="0" err="1">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Doa</a:t>
            </a:r>
            <a:r>
              <a:rPr lang="en-US" sz="3600" b="1" dirty="0">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Antara</a:t>
            </a:r>
            <a:r>
              <a:rPr lang="en-US" sz="3600" b="1" dirty="0">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Dua</a:t>
            </a:r>
            <a:r>
              <a:rPr lang="en-US" sz="3600" b="1" dirty="0">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Khutbah</a:t>
            </a:r>
            <a:endParaRPr lang="en-US" sz="3600" dirty="0">
              <a:ln w="28575">
                <a:solidFill>
                  <a:schemeClr val="tx1"/>
                </a:solidFill>
              </a:ln>
              <a:solidFill>
                <a:srgbClr val="00FF00"/>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out)">
                                      <p:cBhvr>
                                        <p:cTn id="7" dur="2000"/>
                                        <p:tgtEl>
                                          <p:spTgt spid="4"/>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0" y="3214686"/>
            <a:ext cx="9144000" cy="1341438"/>
          </a:xfrm>
          <a:prstGeom prst="rect">
            <a:avLst/>
          </a:prstGeom>
          <a:noFill/>
          <a:ln w="9525">
            <a:noFill/>
            <a:miter lim="800000"/>
            <a:headEnd/>
            <a:tailEnd/>
          </a:ln>
          <a:effectLst>
            <a:glow rad="101600">
              <a:schemeClr val="tx1">
                <a:alpha val="40000"/>
              </a:schemeClr>
            </a:glow>
          </a:effectLst>
        </p:spPr>
      </p:pic>
      <p:pic>
        <p:nvPicPr>
          <p:cNvPr id="5" name="Picture 4"/>
          <p:cNvPicPr>
            <a:picLocks noChangeAspect="1" noChangeArrowheads="1"/>
          </p:cNvPicPr>
          <p:nvPr/>
        </p:nvPicPr>
        <p:blipFill>
          <a:blip r:embed="rId4" cstate="print"/>
          <a:srcRect/>
          <a:stretch>
            <a:fillRect/>
          </a:stretch>
        </p:blipFill>
        <p:spPr bwMode="auto">
          <a:xfrm>
            <a:off x="0" y="4643446"/>
            <a:ext cx="9144000" cy="2214554"/>
          </a:xfrm>
          <a:prstGeom prst="rect">
            <a:avLst/>
          </a:prstGeom>
          <a:solidFill>
            <a:schemeClr val="tx1">
              <a:alpha val="70000"/>
            </a:schemeClr>
          </a:solidFill>
          <a:ln w="9525">
            <a:noFill/>
            <a:miter lim="800000"/>
            <a:headEnd/>
            <a:tailEnd/>
          </a:ln>
          <a:effectLst>
            <a:glow rad="101600">
              <a:schemeClr val="tx1">
                <a:lumMod val="95000"/>
                <a:lumOff val="5000"/>
                <a:alpha val="60000"/>
              </a:schemeClr>
            </a:glow>
            <a:innerShdw blurRad="114300">
              <a:prstClr val="black"/>
            </a:innerShdw>
          </a:effectLst>
          <a:scene3d>
            <a:camera prst="perspectiveFron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14348" y="339943"/>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1669159"/>
            <a:ext cx="9144000" cy="1938992"/>
          </a:xfrm>
          <a:prstGeom prst="rect">
            <a:avLst/>
          </a:prstGeom>
          <a:solidFill>
            <a:schemeClr val="accent2">
              <a:lumMod val="50000"/>
              <a:alpha val="14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اَنْ لاَّ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7" name="TextBox 6"/>
          <p:cNvSpPr txBox="1"/>
          <p:nvPr/>
        </p:nvSpPr>
        <p:spPr>
          <a:xfrm>
            <a:off x="214282" y="4325503"/>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2800" b="1" dirty="0">
              <a:ln w="19050">
                <a:solidFill>
                  <a:sysClr val="windowText" lastClr="000000"/>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0" y="285728"/>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6" name="Rectangle 5"/>
          <p:cNvSpPr/>
          <p:nvPr/>
        </p:nvSpPr>
        <p:spPr>
          <a:xfrm>
            <a:off x="480954" y="1857364"/>
            <a:ext cx="8077200" cy="2215991"/>
          </a:xfrm>
          <a:prstGeom prst="rect">
            <a:avLst/>
          </a:prstGeom>
          <a:noFill/>
        </p:spPr>
        <p:txBody>
          <a:bodyPr>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7" name="TextBox 6"/>
          <p:cNvSpPr txBox="1"/>
          <p:nvPr/>
        </p:nvSpPr>
        <p:spPr>
          <a:xfrm>
            <a:off x="-71470" y="4054152"/>
            <a:ext cx="9144000" cy="1323439"/>
          </a:xfrm>
          <a:prstGeom prst="rect">
            <a:avLst/>
          </a:prstGeom>
          <a:solidFill>
            <a:schemeClr val="accent2">
              <a:lumMod val="50000"/>
              <a:alpha val="46000"/>
            </a:scheme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rgbClr val="009900"/>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rgbClr val="009900"/>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rgbClr val="009900"/>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rgbClr val="009900"/>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rgbClr val="009900"/>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rgbClr val="009900"/>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rgbClr val="009900"/>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rgbClr val="009900"/>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rgbClr val="009900"/>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rgbClr val="009900"/>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rgbClr val="009900"/>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714348" y="285728"/>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8" name="Rectangle 7"/>
          <p:cNvSpPr/>
          <p:nvPr/>
        </p:nvSpPr>
        <p:spPr>
          <a:xfrm>
            <a:off x="0" y="1718608"/>
            <a:ext cx="9144000" cy="1938992"/>
          </a:xfrm>
          <a:prstGeom prst="rect">
            <a:avLst/>
          </a:prstGeom>
          <a:solidFill>
            <a:srgbClr val="0070C0">
              <a:alpha val="20000"/>
            </a:srgbClr>
          </a:solidFill>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9" name="TextBox 8"/>
          <p:cNvSpPr txBox="1"/>
          <p:nvPr/>
        </p:nvSpPr>
        <p:spPr>
          <a:xfrm>
            <a:off x="214282" y="38492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rgbClr val="00B05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571472" y="117439"/>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0" y="1589566"/>
            <a:ext cx="9144000" cy="1938992"/>
          </a:xfrm>
          <a:prstGeom prst="rect">
            <a:avLst/>
          </a:prstGeom>
          <a:solidFill>
            <a:schemeClr val="accent5">
              <a:lumMod val="60000"/>
              <a:lumOff val="40000"/>
              <a:alpha val="25000"/>
            </a:schemeClr>
          </a:solidFill>
        </p:spPr>
        <p:txBody>
          <a:bodyPr wrap="square">
            <a:spAutoFit/>
          </a:bodyPr>
          <a:lstStyle/>
          <a:p>
            <a:pPr algn="ctr" rtl="1"/>
            <a:r>
              <a:rPr lang="ar-SA" sz="6000" b="1" dirty="0" smtClean="0">
                <a:solidFill>
                  <a:srgbClr val="FFFF00"/>
                </a:solidFill>
                <a:effectLst>
                  <a:glow rad="101600">
                    <a:schemeClr val="tx1">
                      <a:alpha val="60000"/>
                    </a:schemeClr>
                  </a:glow>
                </a:effectLst>
                <a:cs typeface="Traditional Arabic" pitchFamily="2" charset="-78"/>
              </a:rPr>
              <a:t>اللَّهُمَّ صَلِّ وَسَلِّمْ عَلَى عَبْدِكَ وَرَسُوْلِكَ مُحَمَّدٍ وَعَلَى آلِهِ وَصَحْبِهِ.</a:t>
            </a:r>
            <a:endParaRPr lang="ms-MY" sz="60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8" name="TextBox 7"/>
          <p:cNvSpPr txBox="1"/>
          <p:nvPr/>
        </p:nvSpPr>
        <p:spPr>
          <a:xfrm>
            <a:off x="428596" y="3857628"/>
            <a:ext cx="8286808" cy="2554545"/>
          </a:xfrm>
          <a:prstGeom prst="rect">
            <a:avLst/>
          </a:prstGeom>
          <a:noFill/>
          <a:ln w="57150">
            <a:noFill/>
          </a:ln>
        </p:spPr>
        <p:txBody>
          <a:bodyPr wrap="square">
            <a:spAutoFit/>
          </a:bodyPr>
          <a:lstStyle/>
          <a:p>
            <a:pPr algn="ctr" fontAlgn="auto">
              <a:spcBef>
                <a:spcPts val="0"/>
              </a:spcBef>
              <a:spcAft>
                <a:spcPts val="0"/>
              </a:spcAft>
              <a:defRPr/>
            </a:pP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3200" b="1" dirty="0">
              <a:ln w="9525" cmpd="sng">
                <a:solidFill>
                  <a:sysClr val="windowText" lastClr="00000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Rectangle 10"/>
          <p:cNvSpPr/>
          <p:nvPr/>
        </p:nvSpPr>
        <p:spPr>
          <a:xfrm>
            <a:off x="714348" y="357166"/>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2" name="Rectangle 11"/>
          <p:cNvSpPr/>
          <p:nvPr/>
        </p:nvSpPr>
        <p:spPr>
          <a:xfrm>
            <a:off x="0" y="1493579"/>
            <a:ext cx="9144000" cy="1569660"/>
          </a:xfrm>
          <a:prstGeom prst="rect">
            <a:avLst/>
          </a:prstGeom>
          <a:solidFill>
            <a:srgbClr val="0070C0">
              <a:alpha val="15000"/>
            </a:srgbClr>
          </a:solidFill>
        </p:spPr>
        <p:txBody>
          <a:bodyPr wrap="square">
            <a:spAutoFit/>
          </a:bodyPr>
          <a:lstStyle/>
          <a:p>
            <a:pPr algn="ctr" rtl="1"/>
            <a:r>
              <a:rPr lang="ar-SA" sz="4800" b="1" dirty="0" smtClean="0">
                <a:solidFill>
                  <a:srgbClr val="FFFF00"/>
                </a:solidFill>
                <a:effectLst>
                  <a:glow rad="101600">
                    <a:schemeClr val="tx1">
                      <a:alpha val="60000"/>
                    </a:schemeClr>
                  </a:glow>
                </a:effectLst>
                <a:cs typeface="Traditional Arabic" pitchFamily="2" charset="-78"/>
              </a:rPr>
              <a:t>فَيَا عِبَادَ اللهِ، اتَّقُوا اللهَ تَعَالَى، وَابْتَغُوْا رِضَا اللهِ فِي رِضَا الْوَالِدَيْنِ. وَاخْشَوْا سَخَطَ اللهِ فِي سَخَطِ الْوَالِدَيْنِ.	</a:t>
            </a:r>
            <a:endParaRPr lang="ms-MY" sz="4800" b="1" dirty="0">
              <a:ln>
                <a:solidFill>
                  <a:srgbClr val="FFC000"/>
                </a:solidFill>
              </a:ln>
              <a:solidFill>
                <a:srgbClr val="FFFF00"/>
              </a:solidFill>
              <a:effectLst>
                <a:glow rad="101600">
                  <a:schemeClr val="tx1">
                    <a:alpha val="60000"/>
                  </a:schemeClr>
                </a:glow>
              </a:effectLst>
              <a:latin typeface="Traditional Arabic" pitchFamily="18" charset="-78"/>
              <a:cs typeface="Traditional Arabic" pitchFamily="2" charset="-78"/>
            </a:endParaRPr>
          </a:p>
        </p:txBody>
      </p:sp>
      <p:sp>
        <p:nvSpPr>
          <p:cNvPr id="13" name="TextBox 12"/>
          <p:cNvSpPr txBox="1"/>
          <p:nvPr/>
        </p:nvSpPr>
        <p:spPr>
          <a:xfrm>
            <a:off x="0" y="3352800"/>
            <a:ext cx="9144000" cy="3046988"/>
          </a:xfrm>
          <a:prstGeom prst="rect">
            <a:avLst/>
          </a:prstGeom>
          <a:noFill/>
          <a:ln w="9525">
            <a:noFill/>
          </a:ln>
        </p:spPr>
        <p:txBody>
          <a:bodyPr wrap="square">
            <a:spAutoFit/>
          </a:bodyPr>
          <a:lstStyle/>
          <a:p>
            <a:pPr algn="ctr" fontAlgn="auto">
              <a:spcBef>
                <a:spcPts val="0"/>
              </a:spcBef>
              <a:spcAft>
                <a:spcPts val="0"/>
              </a:spcAft>
              <a:defRPr/>
            </a:pP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Carilah</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Keredhaan</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Keredhaan</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Ibubapa</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Takutilah</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Kemurkaan</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Kemurkaan</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Ibubapa</a:t>
            </a:r>
            <a:r>
              <a:rPr lang="en-US" sz="3200" b="1" dirty="0" smtClean="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200" b="1" dirty="0">
              <a:ln w="9525" cmpd="sng">
                <a:solidFill>
                  <a:schemeClr val="tx1"/>
                </a:solidFill>
                <a:prstDash val="solid"/>
              </a:ln>
              <a:solidFill>
                <a:srgbClr val="00B05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extBox 5"/>
          <p:cNvSpPr txBox="1"/>
          <p:nvPr/>
        </p:nvSpPr>
        <p:spPr>
          <a:xfrm>
            <a:off x="2214546" y="214290"/>
            <a:ext cx="4419600" cy="707886"/>
          </a:xfrm>
          <a:prstGeom prst="rect">
            <a:avLst/>
          </a:prstGeom>
          <a:noFill/>
        </p:spPr>
        <p:txBody>
          <a:bodyPr>
            <a:spAutoFit/>
          </a:bodyPr>
          <a:lstStyle/>
          <a:p>
            <a:pPr algn="ctr" fontAlgn="auto">
              <a:spcBef>
                <a:spcPts val="0"/>
              </a:spcBef>
              <a:spcAft>
                <a:spcPts val="0"/>
              </a:spcAft>
              <a:defRPr/>
            </a:pPr>
            <a:r>
              <a:rPr lang="en-US" sz="4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endParaRPr lang="en-US" sz="4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ound Diagonal Corner Rectangle 6"/>
          <p:cNvSpPr/>
          <p:nvPr/>
        </p:nvSpPr>
        <p:spPr>
          <a:xfrm>
            <a:off x="381000" y="5106196"/>
            <a:ext cx="7162800" cy="1219200"/>
          </a:xfrm>
          <a:prstGeom prst="round2DiagRect">
            <a:avLst>
              <a:gd name="adj1" fmla="val 20595"/>
              <a:gd name="adj2" fmla="val 50000"/>
            </a:avLst>
          </a:prstGeom>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lin ang="5400000" scaled="1"/>
            <a:tileRect/>
          </a:gradFill>
          <a:ln w="28575">
            <a:solidFill>
              <a:srgbClr val="FF00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Takutilah</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Murka</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Asbab</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Dari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Kemarahan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Ayah Dan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Ibu</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30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Curved Down Arrow 7"/>
          <p:cNvSpPr/>
          <p:nvPr/>
        </p:nvSpPr>
        <p:spPr>
          <a:xfrm rot="7849799">
            <a:off x="7014637" y="4680844"/>
            <a:ext cx="2267375" cy="1249981"/>
          </a:xfrm>
          <a:prstGeom prst="curvedDown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ound Diagonal Corner Rectangle 8"/>
          <p:cNvSpPr/>
          <p:nvPr/>
        </p:nvSpPr>
        <p:spPr>
          <a:xfrm>
            <a:off x="228600" y="3048796"/>
            <a:ext cx="7820052" cy="1524000"/>
          </a:xfrm>
          <a:prstGeom prst="round2DiagRect">
            <a:avLst>
              <a:gd name="adj1" fmla="val 20595"/>
              <a:gd name="adj2" fmla="val 50000"/>
            </a:avLst>
          </a:prstGeom>
          <a:solidFill>
            <a:srgbClr val="006600"/>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Berusaha</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Perolehi</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Redha</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Dari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Keredhaan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Ayah Dan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Ibu</a:t>
            </a:r>
            <a:endParaRPr lang="en-US" sz="30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0" name="Curved Down Arrow 9"/>
          <p:cNvSpPr/>
          <p:nvPr/>
        </p:nvSpPr>
        <p:spPr>
          <a:xfrm rot="4819279">
            <a:off x="6812399" y="2621464"/>
            <a:ext cx="2506848" cy="1249981"/>
          </a:xfrm>
          <a:prstGeom prst="curvedDown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ound Diagonal Corner Rectangle 10"/>
          <p:cNvSpPr/>
          <p:nvPr/>
        </p:nvSpPr>
        <p:spPr>
          <a:xfrm>
            <a:off x="762000" y="1524796"/>
            <a:ext cx="7543800" cy="1066800"/>
          </a:xfrm>
          <a:prstGeom prst="round2DiagRect">
            <a:avLst>
              <a:gd name="adj1" fmla="val 50000"/>
              <a:gd name="adj2" fmla="val 50000"/>
            </a:avLst>
          </a:prstGeom>
          <a:solidFill>
            <a:srgbClr val="660066"/>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Bertakwalah</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a:t>
            </a:r>
            <a:endParaRPr lang="en-US" sz="32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6500" y="-24"/>
            <a:ext cx="89916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23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24</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2" name="Snip Same Side Corner Rectangle 11"/>
          <p:cNvSpPr/>
          <p:nvPr/>
        </p:nvSpPr>
        <p:spPr>
          <a:xfrm>
            <a:off x="333404" y="1285860"/>
            <a:ext cx="8382000" cy="5214974"/>
          </a:xfrm>
          <a:prstGeom prst="snip2SameRect">
            <a:avLst>
              <a:gd name="adj1" fmla="val 8485"/>
              <a:gd name="adj2" fmla="val 9546"/>
            </a:avLst>
          </a:prstGeom>
          <a:solidFill>
            <a:srgbClr val="92D050">
              <a:alpha val="50000"/>
            </a:srgb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وَقَضَى رَبُّكَ أَلاَّ تَعْبُدُواْ إِلاَّ إِيَّاهُ وَبِالْوَالِدَيْنِ إِحْسَانًا إِمَّا يَبْلُغَنَّ عِندَكَ الْكِبَرَ أَحَدُهُمَا أَوْ كِلاَهُمَا فَلاَ تَقُل لَّهُمَآ أُفٍّ وَلاَ تَنْهَرْهُمَا </a:t>
            </a:r>
            <a:r>
              <a:rPr lang="ar-SA" sz="48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وَقُل</a:t>
            </a:r>
            <a:r>
              <a:rPr lang="ar-SA" sz="48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 لَّهُمَا قَوْلاً كَرِيمًا</a:t>
            </a:r>
            <a:r>
              <a:rPr lang="ar-SA" sz="48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وَاخْفِضْ لَهُمَا جَنَاحَ الذُّلِّ مِنَ الرَّحْمَةِ وَقُل رَّبِّ ارْحَمْهُمَا كَمَا رَبَّيَانِي </a:t>
            </a:r>
            <a:r>
              <a:rPr lang="ar-SA" sz="48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صَغِيرًا</a:t>
            </a:r>
            <a:endParaRPr lang="ms-MY" sz="4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Snip Same Side Corner Rectangle 4"/>
          <p:cNvSpPr/>
          <p:nvPr/>
        </p:nvSpPr>
        <p:spPr>
          <a:xfrm>
            <a:off x="285720" y="214290"/>
            <a:ext cx="8572560" cy="6500858"/>
          </a:xfrm>
          <a:prstGeom prst="snip2SameRect">
            <a:avLst>
              <a:gd name="adj1" fmla="val 8485"/>
              <a:gd name="adj2" fmla="val 9546"/>
            </a:avLst>
          </a:prstGeom>
          <a:solidFill>
            <a:srgbClr val="002060">
              <a:alpha val="62000"/>
            </a:srgb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Tuhanmu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perintahkan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menyembah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kedua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bapa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salah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keduanya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kedua-duanya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sekali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sampai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umur</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tua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jagaan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peliharaanmu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keduanya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sekalipun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perkataan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'ah',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menengking</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tetapi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katakanlah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perkataan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mulia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rendahkanlah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dirimu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keduanya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belas</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kasihan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sayangmu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doakanlah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Tuhanku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Kasihanilah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berdua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sebagaimana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memelihara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mendidikku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semasa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kecil</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323880" y="214290"/>
            <a:ext cx="8382000" cy="553998"/>
          </a:xfrm>
          <a:prstGeom prst="rect">
            <a:avLst/>
          </a:prstGeom>
          <a:noFill/>
        </p:spPr>
        <p:txBody>
          <a:bodyPr wrap="square">
            <a:spAutoFit/>
          </a:bodyPr>
          <a:lstStyle/>
          <a:p>
            <a:pPr algn="ctr" fontAlgn="auto">
              <a:spcBef>
                <a:spcPts val="0"/>
              </a:spcBef>
              <a:spcAft>
                <a:spcPts val="0"/>
              </a:spcAft>
              <a:defRPr/>
            </a:pP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Antara</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Panduan</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Menyayangi</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Ibubapa</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a:t>
            </a:r>
            <a:endParaRPr lang="en-US"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16" name="Round Diagonal Corner Rectangle 15"/>
          <p:cNvSpPr/>
          <p:nvPr/>
        </p:nvSpPr>
        <p:spPr>
          <a:xfrm>
            <a:off x="1171604" y="1185882"/>
            <a:ext cx="7543800" cy="1671614"/>
          </a:xfrm>
          <a:prstGeom prst="round2DiagRect">
            <a:avLst>
              <a:gd name="adj1" fmla="val 13495"/>
              <a:gd name="adj2" fmla="val 0"/>
            </a:avLst>
          </a:prstGeom>
          <a:solidFill>
            <a:srgbClr val="FF0000"/>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effectLst>
                  <a:glow rad="101600">
                    <a:schemeClr val="tx1">
                      <a:alpha val="60000"/>
                    </a:schemeClr>
                  </a:glow>
                </a:effectLst>
                <a:latin typeface="Arial Black" pitchFamily="34" charset="0"/>
              </a:rPr>
              <a:t>Menginsafi</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bahawa</a:t>
            </a:r>
            <a:r>
              <a:rPr lang="en-US" sz="2800" b="1"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perintah</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berbuat</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baik</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dan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berbudi</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kepada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ibu</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bapa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adalah</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daripada</a:t>
            </a:r>
            <a:r>
              <a:rPr lang="en-US" sz="2800" dirty="0" smtClean="0">
                <a:ln>
                  <a:solidFill>
                    <a:schemeClr val="tx1"/>
                  </a:solidFill>
                </a:ln>
                <a:effectLst>
                  <a:glow rad="101600">
                    <a:schemeClr val="tx1">
                      <a:alpha val="60000"/>
                    </a:schemeClr>
                  </a:glow>
                </a:effectLst>
                <a:latin typeface="Arial Black" pitchFamily="34" charset="0"/>
              </a:rPr>
              <a:t> Allah</a:t>
            </a:r>
            <a:endParaRPr lang="en-US" sz="2800" dirty="0">
              <a:ln>
                <a:solidFill>
                  <a:schemeClr val="tx1"/>
                </a:solidFill>
              </a:ln>
              <a:solidFill>
                <a:srgbClr val="FFFFFF"/>
              </a:solidFill>
              <a:effectLst>
                <a:glow rad="101600">
                  <a:schemeClr val="tx1">
                    <a:alpha val="60000"/>
                  </a:schemeClr>
                </a:glow>
              </a:effectLst>
              <a:latin typeface="Arial Black" pitchFamily="34" charset="0"/>
              <a:cs typeface="Arial" charset="0"/>
            </a:endParaRPr>
          </a:p>
        </p:txBody>
      </p:sp>
      <p:sp>
        <p:nvSpPr>
          <p:cNvPr id="8" name="Round Diagonal Corner Rectangle 7"/>
          <p:cNvSpPr/>
          <p:nvPr/>
        </p:nvSpPr>
        <p:spPr>
          <a:xfrm>
            <a:off x="1171604" y="3000372"/>
            <a:ext cx="7543800" cy="1671614"/>
          </a:xfrm>
          <a:prstGeom prst="round2DiagRect">
            <a:avLst>
              <a:gd name="adj1" fmla="val 13495"/>
              <a:gd name="adj2" fmla="val 0"/>
            </a:avLst>
          </a:prstGeom>
          <a:solidFill>
            <a:srgbClr val="0000FF"/>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effectLst>
                  <a:glow rad="101600">
                    <a:schemeClr val="tx1">
                      <a:alpha val="60000"/>
                    </a:schemeClr>
                  </a:glow>
                </a:effectLst>
                <a:latin typeface="Arial Black" pitchFamily="34" charset="0"/>
              </a:rPr>
              <a:t>Menerima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hakikat</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bahawa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perintah</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ini</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sangat</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penting</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iaitu</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selepas</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perintah</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beribadat</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kepada</a:t>
            </a:r>
            <a:r>
              <a:rPr lang="en-US" sz="2800" dirty="0" smtClean="0">
                <a:ln>
                  <a:solidFill>
                    <a:schemeClr val="tx1"/>
                  </a:solidFill>
                </a:ln>
                <a:effectLst>
                  <a:glow rad="101600">
                    <a:schemeClr val="tx1">
                      <a:alpha val="60000"/>
                    </a:schemeClr>
                  </a:glow>
                </a:effectLst>
                <a:latin typeface="Arial Black" pitchFamily="34" charset="0"/>
              </a:rPr>
              <a:t> Allah</a:t>
            </a:r>
            <a:endParaRPr lang="en-US" sz="2800" dirty="0">
              <a:ln>
                <a:solidFill>
                  <a:schemeClr val="tx1"/>
                </a:solidFill>
              </a:ln>
              <a:solidFill>
                <a:srgbClr val="FFFFFF"/>
              </a:solidFill>
              <a:effectLst>
                <a:glow rad="101600">
                  <a:schemeClr val="tx1">
                    <a:alpha val="60000"/>
                  </a:schemeClr>
                </a:glow>
              </a:effectLst>
              <a:latin typeface="Arial Black" pitchFamily="34" charset="0"/>
              <a:cs typeface="Arial" charset="0"/>
            </a:endParaRPr>
          </a:p>
        </p:txBody>
      </p:sp>
      <p:sp>
        <p:nvSpPr>
          <p:cNvPr id="10" name="Round Diagonal Corner Rectangle 9"/>
          <p:cNvSpPr/>
          <p:nvPr/>
        </p:nvSpPr>
        <p:spPr>
          <a:xfrm>
            <a:off x="1171604" y="4786322"/>
            <a:ext cx="7543800" cy="1957342"/>
          </a:xfrm>
          <a:prstGeom prst="round2DiagRect">
            <a:avLst>
              <a:gd name="adj1" fmla="val 13495"/>
              <a:gd name="adj2" fmla="val 0"/>
            </a:avLst>
          </a:prstGeom>
          <a:solidFill>
            <a:srgbClr val="FF0000"/>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effectLst>
                  <a:glow rad="101600">
                    <a:schemeClr val="tx1">
                      <a:alpha val="60000"/>
                    </a:schemeClr>
                  </a:glow>
                </a:effectLst>
                <a:latin typeface="Arial Black" pitchFamily="34" charset="0"/>
              </a:rPr>
              <a:t>Berbuat</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ihsan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kepada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ibu</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bapa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ialah</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dengan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mematuhi</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kehendaknya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kecuali</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dalam</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perkara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maksiat</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merendah</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diri</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berbakti</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dll</a:t>
            </a:r>
            <a:endParaRPr lang="en-US" sz="2800" dirty="0">
              <a:ln>
                <a:solidFill>
                  <a:schemeClr val="tx1"/>
                </a:solidFill>
              </a:ln>
              <a:solidFill>
                <a:srgbClr val="FFFFFF"/>
              </a:solidFill>
              <a:effectLst>
                <a:glow rad="101600">
                  <a:schemeClr val="tx1">
                    <a:alpha val="60000"/>
                  </a:schemeClr>
                </a:glow>
              </a:effectLst>
              <a:latin typeface="Arial Black" pitchFamily="34" charset="0"/>
              <a:cs typeface="Arial" charset="0"/>
            </a:endParaRPr>
          </a:p>
        </p:txBody>
      </p:sp>
      <p:sp>
        <p:nvSpPr>
          <p:cNvPr id="11" name="Cloud Callout 10"/>
          <p:cNvSpPr/>
          <p:nvPr/>
        </p:nvSpPr>
        <p:spPr>
          <a:xfrm>
            <a:off x="228600" y="1876420"/>
            <a:ext cx="838200" cy="838200"/>
          </a:xfrm>
          <a:prstGeom prst="cloudCallout">
            <a:avLst>
              <a:gd name="adj1" fmla="val -18423"/>
              <a:gd name="adj2" fmla="val 48042"/>
            </a:avLst>
          </a:prstGeom>
          <a:solidFill>
            <a:schemeClr val="tx1"/>
          </a:solidFill>
          <a:ln>
            <a:solidFill>
              <a:schemeClr val="bg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rPr>
              <a:t>1</a:t>
            </a:r>
            <a:endParaRPr lang="ms-MY" sz="4800" dirty="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endParaRPr>
          </a:p>
        </p:txBody>
      </p:sp>
      <p:sp>
        <p:nvSpPr>
          <p:cNvPr id="12" name="Cloud Callout 11"/>
          <p:cNvSpPr/>
          <p:nvPr/>
        </p:nvSpPr>
        <p:spPr>
          <a:xfrm>
            <a:off x="152400" y="3590932"/>
            <a:ext cx="838200" cy="838200"/>
          </a:xfrm>
          <a:prstGeom prst="cloudCallout">
            <a:avLst>
              <a:gd name="adj1" fmla="val -18423"/>
              <a:gd name="adj2" fmla="val 48042"/>
            </a:avLst>
          </a:prstGeom>
          <a:solidFill>
            <a:schemeClr val="tx1"/>
          </a:solidFill>
          <a:ln>
            <a:solidFill>
              <a:schemeClr val="bg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rPr>
              <a:t>2</a:t>
            </a:r>
            <a:endParaRPr lang="ms-MY" sz="4800" dirty="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endParaRPr>
          </a:p>
        </p:txBody>
      </p:sp>
      <p:sp>
        <p:nvSpPr>
          <p:cNvPr id="18" name="Cloud Callout 17"/>
          <p:cNvSpPr/>
          <p:nvPr/>
        </p:nvSpPr>
        <p:spPr>
          <a:xfrm>
            <a:off x="214282" y="5229244"/>
            <a:ext cx="838200" cy="914400"/>
          </a:xfrm>
          <a:prstGeom prst="cloudCallout">
            <a:avLst>
              <a:gd name="adj1" fmla="val -18423"/>
              <a:gd name="adj2" fmla="val 48042"/>
            </a:avLst>
          </a:prstGeom>
          <a:solidFill>
            <a:schemeClr val="tx1"/>
          </a:solidFill>
          <a:ln>
            <a:solidFill>
              <a:schemeClr val="bg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rPr>
              <a:t>3</a:t>
            </a:r>
            <a:endParaRPr lang="ms-MY" sz="4800" dirty="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ound Diagonal Corner Rectangle 4"/>
          <p:cNvSpPr/>
          <p:nvPr/>
        </p:nvSpPr>
        <p:spPr>
          <a:xfrm>
            <a:off x="1171604" y="1214422"/>
            <a:ext cx="7543800" cy="2071702"/>
          </a:xfrm>
          <a:prstGeom prst="round2DiagRect">
            <a:avLst>
              <a:gd name="adj1" fmla="val 13495"/>
              <a:gd name="adj2" fmla="val 0"/>
            </a:avLst>
          </a:prstGeom>
          <a:solidFill>
            <a:srgbClr val="0000FF"/>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2800" dirty="0" err="1" smtClean="0">
                <a:ln>
                  <a:solidFill>
                    <a:schemeClr val="tx1"/>
                  </a:solidFill>
                </a:ln>
                <a:effectLst>
                  <a:glow rad="101600">
                    <a:schemeClr val="tx1">
                      <a:alpha val="60000"/>
                    </a:schemeClr>
                  </a:glow>
                </a:effectLst>
                <a:latin typeface="Arial Black" pitchFamily="34" charset="0"/>
              </a:rPr>
              <a:t>Mendoakan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keampunan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dan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kerahmatan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kepada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mereka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seperti</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dengan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doa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smtClean="0">
                <a:ln>
                  <a:solidFill>
                    <a:schemeClr val="tx1"/>
                  </a:solidFill>
                </a:ln>
                <a:effectLst>
                  <a:glow rad="101600">
                    <a:schemeClr val="tx1">
                      <a:alpha val="60000"/>
                    </a:schemeClr>
                  </a:glow>
                </a:effectLst>
                <a:latin typeface="Arial Black" pitchFamily="34" charset="0"/>
              </a:rPr>
              <a:t>:</a:t>
            </a:r>
          </a:p>
          <a:p>
            <a:pPr lvl="0" algn="ctr"/>
            <a:r>
              <a:rPr lang="ar-SA" sz="3200" b="1" dirty="0" smtClean="0">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رَبِّ ارْحَمْـهُمَا كَمَا رَبَّيَـانِيْ صَغِـيْرًا</a:t>
            </a:r>
            <a:endParaRPr lang="ms-MY" sz="3200" dirty="0">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6" name="Cloud Callout 5"/>
          <p:cNvSpPr/>
          <p:nvPr/>
        </p:nvSpPr>
        <p:spPr>
          <a:xfrm>
            <a:off x="152400" y="1947858"/>
            <a:ext cx="838200" cy="838200"/>
          </a:xfrm>
          <a:prstGeom prst="cloudCallout">
            <a:avLst>
              <a:gd name="adj1" fmla="val -18423"/>
              <a:gd name="adj2" fmla="val 48042"/>
            </a:avLst>
          </a:prstGeom>
          <a:solidFill>
            <a:schemeClr val="tx1"/>
          </a:solidFill>
          <a:ln>
            <a:solidFill>
              <a:schemeClr val="bg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rPr>
              <a:t>4</a:t>
            </a:r>
            <a:endParaRPr lang="ms-MY" sz="4800" dirty="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endParaRPr>
          </a:p>
        </p:txBody>
      </p:sp>
      <p:sp>
        <p:nvSpPr>
          <p:cNvPr id="8" name="Round Diagonal Corner Rectangle 7"/>
          <p:cNvSpPr/>
          <p:nvPr/>
        </p:nvSpPr>
        <p:spPr>
          <a:xfrm>
            <a:off x="1142976" y="4114840"/>
            <a:ext cx="7543800" cy="1671614"/>
          </a:xfrm>
          <a:prstGeom prst="round2DiagRect">
            <a:avLst>
              <a:gd name="adj1" fmla="val 13495"/>
              <a:gd name="adj2" fmla="val 0"/>
            </a:avLst>
          </a:prstGeom>
          <a:solidFill>
            <a:srgbClr val="0000FF"/>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effectLst>
                  <a:glow rad="101600">
                    <a:schemeClr val="tx1">
                      <a:alpha val="60000"/>
                    </a:schemeClr>
                  </a:glow>
                </a:effectLst>
                <a:latin typeface="Arial Black" pitchFamily="34" charset="0"/>
              </a:rPr>
              <a:t>Tidak</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melukai</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hati</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mereka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berdua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walaupun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dengan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kata-kata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atau</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perbuatan</a:t>
            </a:r>
            <a:endParaRPr lang="en-US" sz="2800" dirty="0">
              <a:ln>
                <a:solidFill>
                  <a:schemeClr val="tx1"/>
                </a:solidFill>
              </a:ln>
              <a:solidFill>
                <a:srgbClr val="FFFFFF"/>
              </a:solidFill>
              <a:effectLst>
                <a:glow rad="101600">
                  <a:schemeClr val="tx1">
                    <a:alpha val="60000"/>
                  </a:schemeClr>
                </a:glow>
              </a:effectLst>
              <a:latin typeface="Arial Black" pitchFamily="34" charset="0"/>
              <a:cs typeface="Arial" charset="0"/>
            </a:endParaRPr>
          </a:p>
        </p:txBody>
      </p:sp>
      <p:sp>
        <p:nvSpPr>
          <p:cNvPr id="11" name="Cloud Callout 10"/>
          <p:cNvSpPr/>
          <p:nvPr/>
        </p:nvSpPr>
        <p:spPr>
          <a:xfrm>
            <a:off x="152400" y="4676860"/>
            <a:ext cx="838200" cy="838200"/>
          </a:xfrm>
          <a:prstGeom prst="cloudCallout">
            <a:avLst>
              <a:gd name="adj1" fmla="val -18423"/>
              <a:gd name="adj2" fmla="val 48042"/>
            </a:avLst>
          </a:prstGeom>
          <a:solidFill>
            <a:schemeClr val="tx1"/>
          </a:solidFill>
          <a:ln>
            <a:solidFill>
              <a:schemeClr val="bg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rPr>
              <a:t>5</a:t>
            </a:r>
            <a:endParaRPr lang="ms-MY" sz="4800" dirty="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TextBox 11"/>
          <p:cNvSpPr txBox="1"/>
          <p:nvPr/>
        </p:nvSpPr>
        <p:spPr>
          <a:xfrm>
            <a:off x="304800" y="334012"/>
            <a:ext cx="8382000" cy="523220"/>
          </a:xfrm>
          <a:prstGeom prst="rect">
            <a:avLst/>
          </a:prstGeom>
          <a:noFill/>
        </p:spPr>
        <p:txBody>
          <a:bodyPr wrap="square">
            <a:spAutoFit/>
          </a:bodyPr>
          <a:lstStyle/>
          <a:p>
            <a:pPr algn="ctr" fontAlgn="auto">
              <a:spcBef>
                <a:spcPts val="0"/>
              </a:spcBef>
              <a:spcAft>
                <a:spcPts val="0"/>
              </a:spcAft>
              <a:defRPr/>
            </a:pP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Sabda</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Rasulullah</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S.A.W</a:t>
            </a:r>
            <a:endParaRPr lang="en-US"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18" name="Snip Same Side Corner Rectangle 17"/>
          <p:cNvSpPr/>
          <p:nvPr/>
        </p:nvSpPr>
        <p:spPr>
          <a:xfrm>
            <a:off x="333404" y="1142984"/>
            <a:ext cx="8382000" cy="2571768"/>
          </a:xfrm>
          <a:prstGeom prst="snip2SameRect">
            <a:avLst>
              <a:gd name="adj1" fmla="val 8485"/>
              <a:gd name="adj2" fmla="val 9546"/>
            </a:avLst>
          </a:prstGeom>
          <a:solidFill>
            <a:srgbClr val="FF33CC">
              <a:alpha val="50000"/>
            </a:srgb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كُلُّ الذُّنُوْبِ يُؤَخِّرُ اللهُ مَا يَشَآءُ مِنْهَا إِلاَّ عُقُوْقَ الْوَالِدَيْنِ، فَإِنَّ اللهَ يُعَجِّلُ لِصَاحِبِهِ فِيْ الْحَيَاةِ الدُّنْيَا قَبْلَ الْمَمَاتِ. </a:t>
            </a:r>
            <a:endParaRPr lang="ms-MY" sz="4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12289" name="Rectangle 1"/>
          <p:cNvSpPr>
            <a:spLocks noChangeArrowheads="1"/>
          </p:cNvSpPr>
          <p:nvPr/>
        </p:nvSpPr>
        <p:spPr bwMode="auto">
          <a:xfrm>
            <a:off x="428596" y="3929066"/>
            <a:ext cx="8286808" cy="2677656"/>
          </a:xfrm>
          <a:prstGeom prst="rect">
            <a:avLst/>
          </a:prstGeom>
          <a:solidFill>
            <a:srgbClr val="0000FF">
              <a:alpha val="56000"/>
            </a:srgbClr>
          </a:solidFill>
          <a:ln w="57150">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Semua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dosa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dibalas</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Allah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di</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akhirat</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mengikut</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pilihannya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kecuali</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derhaka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kepada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ibu</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dan</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bapa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Sesungguhnya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Allah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menyegerakan</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balasan</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kepada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penderhaka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ibu</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dan</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bapa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semasa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hayat</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di</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dunia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lagi</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iaitu</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sebelum</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dia</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mati</a:t>
            </a:r>
            <a:r>
              <a:rPr kumimoji="0" lang="en-US" altLang="zh-CN" sz="2800" b="1"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t>
            </a:r>
            <a:endParaRPr kumimoji="0" lang="en-US" altLang="zh-CN" sz="2800" b="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8596" y="117439"/>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228600" y="1686602"/>
            <a:ext cx="8572560" cy="1938992"/>
          </a:xfrm>
          <a:prstGeom prst="rect">
            <a:avLst/>
          </a:prstGeom>
          <a:solidFill>
            <a:srgbClr val="990000">
              <a:alpha val="11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أَجْمَعِيْنَ.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9" name="TextBox 8"/>
          <p:cNvSpPr txBox="1"/>
          <p:nvPr/>
        </p:nvSpPr>
        <p:spPr>
          <a:xfrm>
            <a:off x="228600" y="3946289"/>
            <a:ext cx="8763000" cy="2554545"/>
          </a:xfrm>
          <a:prstGeom prst="rect">
            <a:avLst/>
          </a:prstGeom>
          <a:noFill/>
          <a:ln w="57150">
            <a:noFill/>
          </a:ln>
        </p:spPr>
        <p:txBody>
          <a:bodyPr wrap="square">
            <a:spAutoFit/>
          </a:bodyPr>
          <a:lstStyle/>
          <a:p>
            <a:pPr algn="ctr" fontAlgn="auto">
              <a:spcBef>
                <a:spcPts val="0"/>
              </a:spcBef>
              <a:spcAft>
                <a:spcPts val="0"/>
              </a:spcAft>
              <a:defRPr/>
            </a:pP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3200" b="1" dirty="0">
              <a:ln w="19050"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TextBox 11"/>
          <p:cNvSpPr txBox="1"/>
          <p:nvPr/>
        </p:nvSpPr>
        <p:spPr>
          <a:xfrm>
            <a:off x="304800" y="71414"/>
            <a:ext cx="8382000" cy="954107"/>
          </a:xfrm>
          <a:prstGeom prst="rect">
            <a:avLst/>
          </a:prstGeom>
          <a:noFill/>
        </p:spPr>
        <p:txBody>
          <a:bodyPr wrap="square">
            <a:spAutoFit/>
          </a:bodyPr>
          <a:lstStyle/>
          <a:p>
            <a:pPr algn="ctr" fontAlgn="auto">
              <a:spcBef>
                <a:spcPts val="0"/>
              </a:spcBef>
              <a:spcAft>
                <a:spcPts val="0"/>
              </a:spcAft>
              <a:defRPr/>
            </a:pP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Panduan</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menngasihi</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ibubapa</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ketika</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mereka</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sudah</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meninggal</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endParaRPr lang="en-US"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3" name="Snip Diagonal Corner Rectangle 2"/>
          <p:cNvSpPr/>
          <p:nvPr/>
        </p:nvSpPr>
        <p:spPr>
          <a:xfrm>
            <a:off x="1142976" y="1428736"/>
            <a:ext cx="6715172" cy="1785950"/>
          </a:xfrm>
          <a:prstGeom prst="snip2DiagRect">
            <a:avLst/>
          </a:prstGeom>
          <a:solidFill>
            <a:srgbClr val="0099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chemeClr val="tx1"/>
                  </a:solidFill>
                </a:ln>
                <a:effectLst>
                  <a:glow rad="101600">
                    <a:schemeClr val="tx1">
                      <a:alpha val="60000"/>
                    </a:schemeClr>
                  </a:glow>
                </a:effectLst>
                <a:latin typeface="Arial Black" pitchFamily="34" charset="0"/>
              </a:rPr>
              <a:t>Sering</a:t>
            </a:r>
            <a:r>
              <a:rPr lang="en-US" sz="3200" dirty="0" smtClean="0">
                <a:ln>
                  <a:solidFill>
                    <a:schemeClr val="tx1"/>
                  </a:solidFill>
                </a:ln>
                <a:effectLst>
                  <a:glow rad="101600">
                    <a:schemeClr val="tx1">
                      <a:alpha val="60000"/>
                    </a:schemeClr>
                  </a:glow>
                </a:effectLst>
                <a:latin typeface="Arial Black" pitchFamily="34" charset="0"/>
              </a:rPr>
              <a:t> </a:t>
            </a:r>
            <a:r>
              <a:rPr lang="en-US" sz="3200" dirty="0" err="1" smtClean="0">
                <a:ln>
                  <a:solidFill>
                    <a:schemeClr val="tx1"/>
                  </a:solidFill>
                </a:ln>
                <a:effectLst>
                  <a:glow rad="101600">
                    <a:schemeClr val="tx1">
                      <a:alpha val="60000"/>
                    </a:schemeClr>
                  </a:glow>
                </a:effectLst>
                <a:latin typeface="Arial Black" pitchFamily="34" charset="0"/>
              </a:rPr>
              <a:t>berdoa</a:t>
            </a:r>
            <a:r>
              <a:rPr lang="en-US" sz="3200" dirty="0" smtClean="0">
                <a:ln>
                  <a:solidFill>
                    <a:schemeClr val="tx1"/>
                  </a:solidFill>
                </a:ln>
                <a:effectLst>
                  <a:glow rad="101600">
                    <a:schemeClr val="tx1">
                      <a:alpha val="60000"/>
                    </a:schemeClr>
                  </a:glow>
                </a:effectLst>
                <a:latin typeface="Arial Black" pitchFamily="34" charset="0"/>
              </a:rPr>
              <a:t> </a:t>
            </a:r>
            <a:r>
              <a:rPr lang="en-US" sz="3200" dirty="0" err="1" smtClean="0">
                <a:ln>
                  <a:solidFill>
                    <a:schemeClr val="tx1"/>
                  </a:solidFill>
                </a:ln>
                <a:effectLst>
                  <a:glow rad="101600">
                    <a:schemeClr val="tx1">
                      <a:alpha val="60000"/>
                    </a:schemeClr>
                  </a:glow>
                </a:effectLst>
                <a:latin typeface="Arial Black" pitchFamily="34" charset="0"/>
              </a:rPr>
              <a:t>memohon</a:t>
            </a:r>
            <a:r>
              <a:rPr lang="en-US" sz="3200" dirty="0" smtClean="0">
                <a:ln>
                  <a:solidFill>
                    <a:schemeClr val="tx1"/>
                  </a:solidFill>
                </a:ln>
                <a:effectLst>
                  <a:glow rad="101600">
                    <a:schemeClr val="tx1">
                      <a:alpha val="60000"/>
                    </a:schemeClr>
                  </a:glow>
                </a:effectLst>
                <a:latin typeface="Arial Black" pitchFamily="34" charset="0"/>
              </a:rPr>
              <a:t> </a:t>
            </a:r>
            <a:r>
              <a:rPr lang="en-US" sz="3200" dirty="0" err="1" smtClean="0">
                <a:ln>
                  <a:solidFill>
                    <a:schemeClr val="tx1"/>
                  </a:solidFill>
                </a:ln>
                <a:effectLst>
                  <a:glow rad="101600">
                    <a:schemeClr val="tx1">
                      <a:alpha val="60000"/>
                    </a:schemeClr>
                  </a:glow>
                </a:effectLst>
                <a:latin typeface="Arial Black" pitchFamily="34" charset="0"/>
              </a:rPr>
              <a:t>kerahmatan</a:t>
            </a:r>
            <a:r>
              <a:rPr lang="en-US" sz="3200" dirty="0" smtClean="0">
                <a:ln>
                  <a:solidFill>
                    <a:schemeClr val="tx1"/>
                  </a:solidFill>
                </a:ln>
                <a:effectLst>
                  <a:glow rad="101600">
                    <a:schemeClr val="tx1">
                      <a:alpha val="60000"/>
                    </a:schemeClr>
                  </a:glow>
                </a:effectLst>
                <a:latin typeface="Arial Black" pitchFamily="34" charset="0"/>
              </a:rPr>
              <a:t> </a:t>
            </a:r>
            <a:r>
              <a:rPr lang="en-US" sz="3200" dirty="0" err="1" smtClean="0">
                <a:ln>
                  <a:solidFill>
                    <a:schemeClr val="tx1"/>
                  </a:solidFill>
                </a:ln>
                <a:effectLst>
                  <a:glow rad="101600">
                    <a:schemeClr val="tx1">
                      <a:alpha val="60000"/>
                    </a:schemeClr>
                  </a:glow>
                </a:effectLst>
                <a:latin typeface="Arial Black" pitchFamily="34" charset="0"/>
              </a:rPr>
              <a:t>dan</a:t>
            </a:r>
            <a:r>
              <a:rPr lang="en-US" sz="3200" dirty="0" smtClean="0">
                <a:ln>
                  <a:solidFill>
                    <a:schemeClr val="tx1"/>
                  </a:solidFill>
                </a:ln>
                <a:effectLst>
                  <a:glow rad="101600">
                    <a:schemeClr val="tx1">
                      <a:alpha val="60000"/>
                    </a:schemeClr>
                  </a:glow>
                </a:effectLst>
                <a:latin typeface="Arial Black" pitchFamily="34" charset="0"/>
              </a:rPr>
              <a:t> </a:t>
            </a:r>
            <a:r>
              <a:rPr lang="en-US" sz="3200" dirty="0" err="1" smtClean="0">
                <a:ln>
                  <a:solidFill>
                    <a:schemeClr val="tx1"/>
                  </a:solidFill>
                </a:ln>
                <a:effectLst>
                  <a:glow rad="101600">
                    <a:schemeClr val="tx1">
                      <a:alpha val="60000"/>
                    </a:schemeClr>
                  </a:glow>
                </a:effectLst>
                <a:latin typeface="Arial Black" pitchFamily="34" charset="0"/>
              </a:rPr>
              <a:t>keampunan</a:t>
            </a:r>
            <a:r>
              <a:rPr lang="en-US" sz="3200" dirty="0" smtClean="0">
                <a:ln>
                  <a:solidFill>
                    <a:schemeClr val="tx1"/>
                  </a:solidFill>
                </a:ln>
                <a:effectLst>
                  <a:glow rad="101600">
                    <a:schemeClr val="tx1">
                      <a:alpha val="60000"/>
                    </a:schemeClr>
                  </a:glow>
                </a:effectLst>
                <a:latin typeface="Arial Black" pitchFamily="34" charset="0"/>
              </a:rPr>
              <a:t> </a:t>
            </a:r>
            <a:r>
              <a:rPr lang="en-US" sz="3200" dirty="0" err="1" smtClean="0">
                <a:ln>
                  <a:solidFill>
                    <a:schemeClr val="tx1"/>
                  </a:solidFill>
                </a:ln>
                <a:effectLst>
                  <a:glow rad="101600">
                    <a:schemeClr val="tx1">
                      <a:alpha val="60000"/>
                    </a:schemeClr>
                  </a:glow>
                </a:effectLst>
                <a:latin typeface="Arial Black" pitchFamily="34" charset="0"/>
              </a:rPr>
              <a:t>bagi</a:t>
            </a:r>
            <a:r>
              <a:rPr lang="en-US" sz="3200" dirty="0" smtClean="0">
                <a:ln>
                  <a:solidFill>
                    <a:schemeClr val="tx1"/>
                  </a:solidFill>
                </a:ln>
                <a:effectLst>
                  <a:glow rad="101600">
                    <a:schemeClr val="tx1">
                      <a:alpha val="60000"/>
                    </a:schemeClr>
                  </a:glow>
                </a:effectLst>
                <a:latin typeface="Arial Black" pitchFamily="34" charset="0"/>
              </a:rPr>
              <a:t> </a:t>
            </a:r>
            <a:r>
              <a:rPr lang="en-US" sz="3200" dirty="0" err="1" smtClean="0">
                <a:ln>
                  <a:solidFill>
                    <a:schemeClr val="tx1"/>
                  </a:solidFill>
                </a:ln>
                <a:effectLst>
                  <a:glow rad="101600">
                    <a:schemeClr val="tx1">
                      <a:alpha val="60000"/>
                    </a:schemeClr>
                  </a:glow>
                </a:effectLst>
                <a:latin typeface="Arial Black" pitchFamily="34" charset="0"/>
              </a:rPr>
              <a:t>mereka</a:t>
            </a:r>
            <a:endParaRPr lang="ms-MY" sz="3200" dirty="0">
              <a:ln>
                <a:solidFill>
                  <a:schemeClr val="tx1"/>
                </a:solidFill>
              </a:ln>
              <a:effectLst>
                <a:glow rad="101600">
                  <a:schemeClr val="tx1">
                    <a:alpha val="60000"/>
                  </a:schemeClr>
                </a:glow>
              </a:effectLst>
              <a:latin typeface="Arial Black" pitchFamily="34" charset="0"/>
            </a:endParaRPr>
          </a:p>
        </p:txBody>
      </p:sp>
      <p:sp>
        <p:nvSpPr>
          <p:cNvPr id="4" name="Snip Diagonal Corner Rectangle 3"/>
          <p:cNvSpPr/>
          <p:nvPr/>
        </p:nvSpPr>
        <p:spPr>
          <a:xfrm>
            <a:off x="1214414" y="3429000"/>
            <a:ext cx="6715172" cy="1285884"/>
          </a:xfrm>
          <a:prstGeom prst="snip2DiagRect">
            <a:avLst/>
          </a:prstGeom>
          <a:solidFill>
            <a:srgbClr val="FF006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chemeClr val="tx1"/>
                  </a:solidFill>
                </a:ln>
                <a:effectLst>
                  <a:glow rad="101600">
                    <a:schemeClr val="tx1">
                      <a:alpha val="60000"/>
                    </a:schemeClr>
                  </a:glow>
                </a:effectLst>
                <a:latin typeface="Arial Black" pitchFamily="34" charset="0"/>
              </a:rPr>
              <a:t>Menunaikan</a:t>
            </a:r>
            <a:r>
              <a:rPr lang="en-US" sz="3200" dirty="0" smtClean="0">
                <a:ln>
                  <a:solidFill>
                    <a:schemeClr val="tx1"/>
                  </a:solidFill>
                </a:ln>
                <a:effectLst>
                  <a:glow rad="101600">
                    <a:schemeClr val="tx1">
                      <a:alpha val="60000"/>
                    </a:schemeClr>
                  </a:glow>
                </a:effectLst>
                <a:latin typeface="Arial Black" pitchFamily="34" charset="0"/>
              </a:rPr>
              <a:t> </a:t>
            </a:r>
            <a:r>
              <a:rPr lang="en-US" sz="3200" dirty="0" err="1" smtClean="0">
                <a:ln>
                  <a:solidFill>
                    <a:schemeClr val="tx1"/>
                  </a:solidFill>
                </a:ln>
                <a:effectLst>
                  <a:glow rad="101600">
                    <a:schemeClr val="tx1">
                      <a:alpha val="60000"/>
                    </a:schemeClr>
                  </a:glow>
                </a:effectLst>
                <a:latin typeface="Arial Black" pitchFamily="34" charset="0"/>
              </a:rPr>
              <a:t>janji</a:t>
            </a:r>
            <a:r>
              <a:rPr lang="en-US" sz="3200" dirty="0" smtClean="0">
                <a:ln>
                  <a:solidFill>
                    <a:schemeClr val="tx1"/>
                  </a:solidFill>
                </a:ln>
                <a:effectLst>
                  <a:glow rad="101600">
                    <a:schemeClr val="tx1">
                      <a:alpha val="60000"/>
                    </a:schemeClr>
                  </a:glow>
                </a:effectLst>
                <a:latin typeface="Arial Black" pitchFamily="34" charset="0"/>
              </a:rPr>
              <a:t> </a:t>
            </a:r>
            <a:r>
              <a:rPr lang="en-US" sz="3200" dirty="0" err="1" smtClean="0">
                <a:ln>
                  <a:solidFill>
                    <a:schemeClr val="tx1"/>
                  </a:solidFill>
                </a:ln>
                <a:effectLst>
                  <a:glow rad="101600">
                    <a:schemeClr val="tx1">
                      <a:alpha val="60000"/>
                    </a:schemeClr>
                  </a:glow>
                </a:effectLst>
                <a:latin typeface="Arial Black" pitchFamily="34" charset="0"/>
              </a:rPr>
              <a:t>atau</a:t>
            </a:r>
            <a:r>
              <a:rPr lang="en-US" sz="3200" dirty="0" smtClean="0">
                <a:ln>
                  <a:solidFill>
                    <a:schemeClr val="tx1"/>
                  </a:solidFill>
                </a:ln>
                <a:effectLst>
                  <a:glow rad="101600">
                    <a:schemeClr val="tx1">
                      <a:alpha val="60000"/>
                    </a:schemeClr>
                  </a:glow>
                </a:effectLst>
                <a:latin typeface="Arial Black" pitchFamily="34" charset="0"/>
              </a:rPr>
              <a:t> </a:t>
            </a:r>
            <a:r>
              <a:rPr lang="en-US" sz="3200" dirty="0" err="1" smtClean="0">
                <a:ln>
                  <a:solidFill>
                    <a:schemeClr val="tx1"/>
                  </a:solidFill>
                </a:ln>
                <a:effectLst>
                  <a:glow rad="101600">
                    <a:schemeClr val="tx1">
                      <a:alpha val="60000"/>
                    </a:schemeClr>
                  </a:glow>
                </a:effectLst>
                <a:latin typeface="Arial Black" pitchFamily="34" charset="0"/>
              </a:rPr>
              <a:t>wasiat</a:t>
            </a:r>
            <a:r>
              <a:rPr lang="en-US" sz="3200" dirty="0" smtClean="0">
                <a:ln>
                  <a:solidFill>
                    <a:schemeClr val="tx1"/>
                  </a:solidFill>
                </a:ln>
                <a:effectLst>
                  <a:glow rad="101600">
                    <a:schemeClr val="tx1">
                      <a:alpha val="60000"/>
                    </a:schemeClr>
                  </a:glow>
                </a:effectLst>
                <a:latin typeface="Arial Black" pitchFamily="34" charset="0"/>
              </a:rPr>
              <a:t> </a:t>
            </a:r>
            <a:endParaRPr lang="ms-MY" sz="3200" dirty="0">
              <a:ln>
                <a:solidFill>
                  <a:schemeClr val="tx1"/>
                </a:solidFill>
              </a:ln>
              <a:effectLst>
                <a:glow rad="101600">
                  <a:schemeClr val="tx1">
                    <a:alpha val="60000"/>
                  </a:schemeClr>
                </a:glow>
              </a:effectLst>
              <a:latin typeface="Arial Black" pitchFamily="34" charset="0"/>
            </a:endParaRPr>
          </a:p>
        </p:txBody>
      </p:sp>
      <p:sp>
        <p:nvSpPr>
          <p:cNvPr id="6" name="Snip Diagonal Corner Rectangle 5"/>
          <p:cNvSpPr/>
          <p:nvPr/>
        </p:nvSpPr>
        <p:spPr>
          <a:xfrm>
            <a:off x="1214414" y="4929198"/>
            <a:ext cx="6715172" cy="1428760"/>
          </a:xfrm>
          <a:prstGeom prst="snip2DiagRect">
            <a:avLst/>
          </a:prstGeom>
          <a:solidFill>
            <a:srgbClr val="0099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chemeClr val="tx1"/>
                  </a:solidFill>
                </a:ln>
                <a:effectLst>
                  <a:glow rad="101600">
                    <a:schemeClr val="tx1">
                      <a:alpha val="60000"/>
                    </a:schemeClr>
                  </a:glow>
                </a:effectLst>
                <a:latin typeface="Arial Black" pitchFamily="34" charset="0"/>
              </a:rPr>
              <a:t>Menyelesaikan</a:t>
            </a:r>
            <a:r>
              <a:rPr lang="en-US" sz="3200" dirty="0" smtClean="0">
                <a:ln>
                  <a:solidFill>
                    <a:schemeClr val="tx1"/>
                  </a:solidFill>
                </a:ln>
                <a:effectLst>
                  <a:glow rad="101600">
                    <a:schemeClr val="tx1">
                      <a:alpha val="60000"/>
                    </a:schemeClr>
                  </a:glow>
                </a:effectLst>
                <a:latin typeface="Arial Black" pitchFamily="34" charset="0"/>
              </a:rPr>
              <a:t> </a:t>
            </a:r>
            <a:r>
              <a:rPr lang="en-US" sz="3200" dirty="0" err="1" smtClean="0">
                <a:ln>
                  <a:solidFill>
                    <a:schemeClr val="tx1"/>
                  </a:solidFill>
                </a:ln>
                <a:effectLst>
                  <a:glow rad="101600">
                    <a:schemeClr val="tx1">
                      <a:alpha val="60000"/>
                    </a:schemeClr>
                  </a:glow>
                </a:effectLst>
                <a:latin typeface="Arial Black" pitchFamily="34" charset="0"/>
              </a:rPr>
              <a:t>hutang-hutang</a:t>
            </a:r>
            <a:r>
              <a:rPr lang="en-US" sz="3200" dirty="0" smtClean="0">
                <a:ln>
                  <a:solidFill>
                    <a:schemeClr val="tx1"/>
                  </a:solidFill>
                </a:ln>
                <a:effectLst>
                  <a:glow rad="101600">
                    <a:schemeClr val="tx1">
                      <a:alpha val="60000"/>
                    </a:schemeClr>
                  </a:glow>
                </a:effectLst>
                <a:latin typeface="Arial Black" pitchFamily="34" charset="0"/>
              </a:rPr>
              <a:t> </a:t>
            </a:r>
            <a:r>
              <a:rPr lang="en-US" sz="3200" dirty="0" err="1" smtClean="0">
                <a:ln>
                  <a:solidFill>
                    <a:schemeClr val="tx1"/>
                  </a:solidFill>
                </a:ln>
                <a:effectLst>
                  <a:glow rad="101600">
                    <a:schemeClr val="tx1">
                      <a:alpha val="60000"/>
                    </a:schemeClr>
                  </a:glow>
                </a:effectLst>
                <a:latin typeface="Arial Black" pitchFamily="34" charset="0"/>
              </a:rPr>
              <a:t>meraka</a:t>
            </a:r>
            <a:endParaRPr lang="ms-MY" sz="3200" dirty="0">
              <a:ln>
                <a:solidFill>
                  <a:schemeClr val="tx1"/>
                </a:solidFill>
              </a:ln>
              <a:effectLst>
                <a:glow rad="101600">
                  <a:schemeClr val="tx1">
                    <a:alpha val="60000"/>
                  </a:schemeClr>
                </a:glow>
              </a:effectLst>
              <a:latin typeface="Arial Black" pitchFamily="34" charset="0"/>
            </a:endParaRPr>
          </a:p>
        </p:txBody>
      </p:sp>
      <p:sp>
        <p:nvSpPr>
          <p:cNvPr id="9" name="Cloud Callout 8"/>
          <p:cNvSpPr/>
          <p:nvPr/>
        </p:nvSpPr>
        <p:spPr>
          <a:xfrm>
            <a:off x="228600" y="1876420"/>
            <a:ext cx="838200" cy="838200"/>
          </a:xfrm>
          <a:prstGeom prst="cloudCallout">
            <a:avLst>
              <a:gd name="adj1" fmla="val -18423"/>
              <a:gd name="adj2" fmla="val 48042"/>
            </a:avLst>
          </a:prstGeom>
          <a:solidFill>
            <a:srgbClr val="009900"/>
          </a:solidFill>
          <a:ln>
            <a:solidFill>
              <a:schemeClr val="bg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rPr>
              <a:t>1</a:t>
            </a:r>
            <a:endParaRPr lang="ms-MY" sz="4800" dirty="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endParaRPr>
          </a:p>
        </p:txBody>
      </p:sp>
      <p:sp>
        <p:nvSpPr>
          <p:cNvPr id="10" name="Cloud Callout 9"/>
          <p:cNvSpPr/>
          <p:nvPr/>
        </p:nvSpPr>
        <p:spPr>
          <a:xfrm>
            <a:off x="152400" y="3590932"/>
            <a:ext cx="838200" cy="838200"/>
          </a:xfrm>
          <a:prstGeom prst="cloudCallout">
            <a:avLst>
              <a:gd name="adj1" fmla="val -18423"/>
              <a:gd name="adj2" fmla="val 48042"/>
            </a:avLst>
          </a:prstGeom>
          <a:solidFill>
            <a:srgbClr val="009900"/>
          </a:solidFill>
          <a:ln>
            <a:solidFill>
              <a:schemeClr val="bg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rPr>
              <a:t>2</a:t>
            </a:r>
            <a:endParaRPr lang="ms-MY" sz="4800" dirty="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endParaRPr>
          </a:p>
        </p:txBody>
      </p:sp>
      <p:sp>
        <p:nvSpPr>
          <p:cNvPr id="11" name="Cloud Callout 10"/>
          <p:cNvSpPr/>
          <p:nvPr/>
        </p:nvSpPr>
        <p:spPr>
          <a:xfrm>
            <a:off x="214282" y="5229244"/>
            <a:ext cx="838200" cy="914400"/>
          </a:xfrm>
          <a:prstGeom prst="cloudCallout">
            <a:avLst>
              <a:gd name="adj1" fmla="val -18423"/>
              <a:gd name="adj2" fmla="val 48042"/>
            </a:avLst>
          </a:prstGeom>
          <a:solidFill>
            <a:srgbClr val="009900"/>
          </a:solidFill>
          <a:ln>
            <a:solidFill>
              <a:schemeClr val="bg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rPr>
              <a:t>3</a:t>
            </a:r>
            <a:endParaRPr lang="ms-MY" sz="4800" dirty="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nip Diagonal Corner Rectangle 2"/>
          <p:cNvSpPr/>
          <p:nvPr/>
        </p:nvSpPr>
        <p:spPr>
          <a:xfrm>
            <a:off x="1214414" y="1357298"/>
            <a:ext cx="6715172" cy="2286016"/>
          </a:xfrm>
          <a:prstGeom prst="snip2DiagRect">
            <a:avLst/>
          </a:prstGeom>
          <a:solidFill>
            <a:srgbClr val="FF006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Meneruskan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hubungan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silatur</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rahim</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hubungan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erat</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Snip Diagonal Corner Rectangle 3"/>
          <p:cNvSpPr/>
          <p:nvPr/>
        </p:nvSpPr>
        <p:spPr>
          <a:xfrm>
            <a:off x="1285852" y="3929066"/>
            <a:ext cx="6715172" cy="1714512"/>
          </a:xfrm>
          <a:prstGeom prst="snip2DiagRect">
            <a:avLst/>
          </a:prstGeom>
          <a:solidFill>
            <a:srgbClr val="0099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Menghormati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memuliakan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rakan-rakan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Cloud Callout 4"/>
          <p:cNvSpPr/>
          <p:nvPr/>
        </p:nvSpPr>
        <p:spPr>
          <a:xfrm>
            <a:off x="152400" y="1947858"/>
            <a:ext cx="838200" cy="838200"/>
          </a:xfrm>
          <a:prstGeom prst="cloudCallout">
            <a:avLst>
              <a:gd name="adj1" fmla="val -18423"/>
              <a:gd name="adj2" fmla="val 48042"/>
            </a:avLst>
          </a:prstGeom>
          <a:solidFill>
            <a:srgbClr val="009900"/>
          </a:solidFill>
          <a:ln>
            <a:solidFill>
              <a:schemeClr val="bg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rPr>
              <a:t>4</a:t>
            </a:r>
            <a:endParaRPr lang="ms-MY" sz="4800" dirty="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endParaRPr>
          </a:p>
        </p:txBody>
      </p:sp>
      <p:sp>
        <p:nvSpPr>
          <p:cNvPr id="6" name="Cloud Callout 5"/>
          <p:cNvSpPr/>
          <p:nvPr/>
        </p:nvSpPr>
        <p:spPr>
          <a:xfrm>
            <a:off x="152400" y="4676860"/>
            <a:ext cx="838200" cy="838200"/>
          </a:xfrm>
          <a:prstGeom prst="cloudCallout">
            <a:avLst>
              <a:gd name="adj1" fmla="val -18423"/>
              <a:gd name="adj2" fmla="val 48042"/>
            </a:avLst>
          </a:prstGeom>
          <a:solidFill>
            <a:srgbClr val="009900"/>
          </a:solidFill>
          <a:ln>
            <a:solidFill>
              <a:schemeClr val="bg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rPr>
              <a:t>5</a:t>
            </a:r>
            <a:endParaRPr lang="ms-MY" sz="4800" dirty="0">
              <a:ln w="18415" cmpd="sng">
                <a:solidFill>
                  <a:srgbClr val="FF0000"/>
                </a:solidFill>
                <a:prstDash val="solid"/>
              </a:ln>
              <a:solidFill>
                <a:schemeClr val="tx1"/>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61914" y="1282699"/>
            <a:ext cx="8929686" cy="2832101"/>
          </a:xfrm>
          <a:prstGeom prst="rect">
            <a:avLst/>
          </a:prstGeom>
          <a:noFill/>
          <a:ln w="9525">
            <a:noFill/>
            <a:miter lim="800000"/>
            <a:headEnd/>
            <a:tailEnd/>
          </a:ln>
        </p:spPr>
      </p:pic>
      <p:sp>
        <p:nvSpPr>
          <p:cNvPr id="5" name="TextBox 4"/>
          <p:cNvSpPr txBox="1"/>
          <p:nvPr/>
        </p:nvSpPr>
        <p:spPr>
          <a:xfrm>
            <a:off x="152400" y="152400"/>
            <a:ext cx="8610600" cy="892552"/>
          </a:xfrm>
          <a:prstGeom prst="rect">
            <a:avLst/>
          </a:prstGeom>
          <a:noFill/>
        </p:spPr>
        <p:txBody>
          <a:bodyPr wrap="square">
            <a:spAutoFit/>
          </a:bodyPr>
          <a:lstStyle/>
          <a:p>
            <a:pPr algn="ctr" fontAlgn="auto">
              <a:spcBef>
                <a:spcPts val="0"/>
              </a:spcBef>
              <a:spcAft>
                <a:spcPts val="0"/>
              </a:spcAft>
              <a:defRPr/>
            </a:pP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6" name="Rectangle 5"/>
          <p:cNvSpPr/>
          <p:nvPr/>
        </p:nvSpPr>
        <p:spPr>
          <a:xfrm>
            <a:off x="214346" y="4114800"/>
            <a:ext cx="8929654" cy="2308324"/>
          </a:xfrm>
          <a:prstGeom prst="rect">
            <a:avLst/>
          </a:prstGeom>
          <a:noFill/>
        </p:spPr>
        <p:txBody>
          <a:bodyPr wrap="square">
            <a:spAutoFit/>
          </a:bodyPr>
          <a:lstStyle/>
          <a:p>
            <a:pPr algn="ctr">
              <a:defRPr/>
            </a:pP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Sesungguhnya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Allah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Taala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Dan </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Para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Malaikat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Sentiasa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Nabi</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(Muhammad</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Wahai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Orang-orang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Beriman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Serta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Ucapkanlah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Salam Sejahtera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Penghormatan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Sepenuhnya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0"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ms-MY" sz="3600" b="1"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150000" y="150000"/>
                                    </p:animScale>
                                  </p:childTnLst>
                                </p:cTn>
                              </p:par>
                              <p:par>
                                <p:cTn id="7" presetID="2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edg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7000" r="-1000" b="-7000"/>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2571736" y="3286148"/>
            <a:ext cx="6357950" cy="3286124"/>
          </a:xfrm>
          <a:prstGeom prst="rect">
            <a:avLst/>
          </a:prstGeom>
          <a:noFill/>
          <a:ln w="9525">
            <a:noFill/>
            <a:round/>
            <a:headEnd/>
            <a:tailEnd/>
          </a:ln>
          <a:effectLst/>
        </p:spPr>
        <p:txBody>
          <a:bodyPr lIns="90000" tIns="46800" rIns="90000" bIns="46800" anchor="ctr"/>
          <a:lstStyle/>
          <a:p>
            <a:pPr algn="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Ya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Allah,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Kurniakanlah</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Keredhaan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Kepada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Khulafa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Rasyidin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Dan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Sahabat</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Seluruhnya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smtClean="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serta</a:t>
            </a:r>
            <a:r>
              <a:rPr lang="en-GB" sz="3200" b="1" kern="0" dirty="0" smtClean="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Para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Tabiin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Dengan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Ihsan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Hingga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Hari</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Kemudian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a:t>
            </a:r>
          </a:p>
        </p:txBody>
      </p:sp>
      <p:sp>
        <p:nvSpPr>
          <p:cNvPr id="5" name="Rectangle 4"/>
          <p:cNvSpPr/>
          <p:nvPr/>
        </p:nvSpPr>
        <p:spPr>
          <a:xfrm>
            <a:off x="0" y="1000108"/>
            <a:ext cx="9144000" cy="2308324"/>
          </a:xfrm>
          <a:prstGeom prst="rect">
            <a:avLst/>
          </a:prstGeom>
          <a:solidFill>
            <a:schemeClr val="accent6">
              <a:lumMod val="50000"/>
              <a:alpha val="64000"/>
            </a:schemeClr>
          </a:solidFill>
        </p:spPr>
        <p:txBody>
          <a:bodyPr wrap="square">
            <a:spAutoFit/>
          </a:bodyPr>
          <a:lstStyle/>
          <a:p>
            <a:pPr algn="ctr" rtl="1" fontAlgn="auto">
              <a:spcBef>
                <a:spcPts val="0"/>
              </a:spcBef>
              <a:spcAft>
                <a:spcPts val="0"/>
              </a:spcAft>
              <a:defRPr/>
            </a:pPr>
            <a:r>
              <a:rPr lang="ar-EG" sz="4800" b="1" kern="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9" name="Rectangle 8"/>
          <p:cNvSpPr/>
          <p:nvPr/>
        </p:nvSpPr>
        <p:spPr>
          <a:xfrm>
            <a:off x="714380" y="142852"/>
            <a:ext cx="214310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err="1"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a:t>
            </a:r>
            <a:endParaRPr lang="ms-MY" sz="3600" b="1"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in)">
                                      <p:cBhvr>
                                        <p:cTn id="11" dur="2000"/>
                                        <p:tgtEl>
                                          <p:spTgt spid="4"/>
                                        </p:tgtEl>
                                      </p:cBhvr>
                                    </p:animEffect>
                                  </p:childTnLst>
                                </p:cTn>
                              </p:par>
                              <p:par>
                                <p:cTn id="12" presetID="6" presetClass="emph" presetSubtype="0" fill="hold" grpId="0" nodeType="withEffect">
                                  <p:stCondLst>
                                    <p:cond delay="0"/>
                                  </p:stCondLst>
                                  <p:childTnLst>
                                    <p:animScale>
                                      <p:cBhvr>
                                        <p:cTn id="13"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7000" r="-1000" b="-7000"/>
          </a:stretch>
        </a:blipFill>
        <a:effectLst/>
      </p:bgPr>
    </p:bg>
    <p:spTree>
      <p:nvGrpSpPr>
        <p:cNvPr id="1" name=""/>
        <p:cNvGrpSpPr/>
        <p:nvPr/>
      </p:nvGrpSpPr>
      <p:grpSpPr>
        <a:xfrm>
          <a:off x="0" y="0"/>
          <a:ext cx="0" cy="0"/>
          <a:chOff x="0" y="0"/>
          <a:chExt cx="0" cy="0"/>
        </a:xfrm>
      </p:grpSpPr>
      <p:sp>
        <p:nvSpPr>
          <p:cNvPr id="8" name="Rectangle 7"/>
          <p:cNvSpPr/>
          <p:nvPr/>
        </p:nvSpPr>
        <p:spPr>
          <a:xfrm>
            <a:off x="90548" y="888856"/>
            <a:ext cx="8910608" cy="1754326"/>
          </a:xfrm>
          <a:prstGeom prst="rect">
            <a:avLst/>
          </a:prstGeom>
          <a:solidFill>
            <a:schemeClr val="accent6">
              <a:lumMod val="50000"/>
              <a:alpha val="61000"/>
            </a:schemeClr>
          </a:solidFill>
        </p:spPr>
        <p:txBody>
          <a:bodyPr wrap="square">
            <a:spAutoFit/>
          </a:bodyPr>
          <a:lstStyle/>
          <a:p>
            <a:pPr algn="ctr" rtl="1">
              <a:defRPr/>
            </a:pP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اللَّهُمَّ اغْفِرْ لِلْمُسلِمِيْنَ </a:t>
            </a:r>
            <a:r>
              <a:rPr lang="ar-SA" sz="5400" b="1"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وَالْمُسلِمَاتِ </a:t>
            </a: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وِالْمُؤْمِنِيْنَ </a:t>
            </a:r>
            <a:r>
              <a:rPr lang="ar-SA" sz="5400" b="1"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وَالْمُؤمِنَاتِ </a:t>
            </a: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اﻷَحْيَآءِ مِنْهُمْ وَاﻷَمْوَاتِ</a:t>
            </a:r>
            <a:endParaRPr lang="en-US" sz="5400"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9" name="Rectangle 1"/>
          <p:cNvSpPr>
            <a:spLocks noChangeArrowheads="1"/>
          </p:cNvSpPr>
          <p:nvPr/>
        </p:nvSpPr>
        <p:spPr bwMode="auto">
          <a:xfrm>
            <a:off x="2043154" y="3357562"/>
            <a:ext cx="6672250" cy="3071834"/>
          </a:xfrm>
          <a:prstGeom prst="rect">
            <a:avLst/>
          </a:prstGeom>
          <a:noFill/>
          <a:ln w="9525">
            <a:noFill/>
            <a:round/>
            <a:headEnd/>
            <a:tailEnd/>
          </a:ln>
          <a:effectLst/>
        </p:spPr>
        <p:txBody>
          <a:bodyPr lIns="90000" tIns="46800" rIns="90000" bIns="46800" anchor="ctr"/>
          <a:lstStyle/>
          <a:p>
            <a:pPr algn="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US"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p>
        </p:txBody>
      </p:sp>
      <p:sp>
        <p:nvSpPr>
          <p:cNvPr id="10" name="Rectangle 9"/>
          <p:cNvSpPr/>
          <p:nvPr/>
        </p:nvSpPr>
        <p:spPr>
          <a:xfrm>
            <a:off x="1071570" y="71414"/>
            <a:ext cx="214310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err="1"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a:t>
            </a:r>
            <a:endParaRPr lang="ms-MY" sz="3600" b="1"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20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Bottom)">
                                      <p:cBhvr>
                                        <p:cTn id="10" dur="2000"/>
                                        <p:tgtEl>
                                          <p:spTgt spid="9"/>
                                        </p:tgtEl>
                                      </p:cBhvr>
                                    </p:animEffect>
                                  </p:childTnLst>
                                </p:cTn>
                              </p:par>
                              <p:par>
                                <p:cTn id="11" presetID="6" presetClass="emph" presetSubtype="0" fill="hold" grpId="0" nodeType="withEffect">
                                  <p:stCondLst>
                                    <p:cond delay="0"/>
                                  </p:stCondLst>
                                  <p:childTnLst>
                                    <p:animScale>
                                      <p:cBhvr>
                                        <p:cTn id="12"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4" name="Text Box 60"/>
          <p:cNvSpPr txBox="1">
            <a:spLocks noChangeArrowheads="1"/>
          </p:cNvSpPr>
          <p:nvPr/>
        </p:nvSpPr>
        <p:spPr bwMode="auto">
          <a:xfrm>
            <a:off x="152400" y="581046"/>
            <a:ext cx="8839200" cy="5848350"/>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a:t>
            </a:r>
          </a:p>
          <a:p>
            <a:pPr algn="ctr">
              <a:defRPr/>
            </a:pP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Seri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Dipertuan</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Wathiqu</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Ibni</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Marhum</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Sultan Mahmud </a:t>
            </a:r>
          </a:p>
          <a:p>
            <a:pPr algn="ctr">
              <a:defRPr/>
            </a:pP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Muktafi</a:t>
            </a:r>
            <a:r>
              <a:rPr lang="en-US" sz="3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Shah Dan Seri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Permaisuri</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Nur</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Zahirah</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Zuriat-zuriatnya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Kerabatnya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3" name="Text Box 57"/>
          <p:cNvSpPr txBox="1">
            <a:spLocks noChangeArrowheads="1"/>
          </p:cNvSpPr>
          <p:nvPr/>
        </p:nvSpPr>
        <p:spPr bwMode="auto">
          <a:xfrm>
            <a:off x="152400" y="322263"/>
            <a:ext cx="8839200" cy="6370975"/>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a:t>
            </a:r>
          </a:p>
          <a:p>
            <a:pPr algn="ctr">
              <a:tabLst>
                <a:tab pos="3544888" algn="l"/>
              </a:tabLst>
              <a:defRPr/>
            </a:pP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Pemangku</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Tengku</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Mohammad Ismail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Ibna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Wathiqi</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Sultan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tabLst>
                <a:tab pos="3544888" algn="l"/>
              </a:tabLst>
              <a:defRPr/>
            </a:pPr>
            <a:endPar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tabLst>
                <a:tab pos="3544888" algn="l"/>
              </a:tabLst>
              <a:defRPr/>
            </a:pP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Pemimpin-Pemimpinnya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Ulama-Ulamanya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Pekerja-Pekerja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Rakyatnya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Dari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RahmatMu</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Penyayang</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2000" r="-1000" b="-2000"/>
          </a:stretch>
        </a:blipFill>
        <a:effectLst/>
      </p:bgPr>
    </p:bg>
    <p:spTree>
      <p:nvGrpSpPr>
        <p:cNvPr id="1" name=""/>
        <p:cNvGrpSpPr/>
        <p:nvPr/>
      </p:nvGrpSpPr>
      <p:grpSpPr>
        <a:xfrm>
          <a:off x="0" y="0"/>
          <a:ext cx="0" cy="0"/>
          <a:chOff x="0" y="0"/>
          <a:chExt cx="0" cy="0"/>
        </a:xfrm>
      </p:grpSpPr>
      <p:sp>
        <p:nvSpPr>
          <p:cNvPr id="7" name="Text Box 60"/>
          <p:cNvSpPr txBox="1">
            <a:spLocks noChangeArrowheads="1"/>
          </p:cNvSpPr>
          <p:nvPr/>
        </p:nvSpPr>
        <p:spPr bwMode="auto">
          <a:xfrm>
            <a:off x="2214546" y="357166"/>
            <a:ext cx="6858048" cy="6001643"/>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Allah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cs typeface="+mn-cs"/>
              </a:rPr>
              <a:t>Muliakanlah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 Islam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cs typeface="+mn-cs"/>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cs typeface="+mn-cs"/>
              </a:rPr>
              <a:t>Orang-orang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 Islam.</a:t>
            </a: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Tolonglah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Islam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Islam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serta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himpunkanlah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mereka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atas</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landasan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kebenaran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agama.Hancurkanlah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kekufuran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syirik</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serta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munafik</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juga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musuh-musuhMu</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serta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musuh-musuh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agama.</a:t>
            </a:r>
          </a:p>
        </p:txBody>
      </p:sp>
      <p:sp>
        <p:nvSpPr>
          <p:cNvPr id="4" name="Rectangle 3"/>
          <p:cNvSpPr/>
          <p:nvPr/>
        </p:nvSpPr>
        <p:spPr>
          <a:xfrm>
            <a:off x="857256" y="214290"/>
            <a:ext cx="214310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err="1"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a:t>
            </a:r>
            <a:endParaRPr lang="ms-MY" sz="3600" b="1"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par>
                                <p:cTn id="8" presetID="6" presetClass="emph" presetSubtype="0" fill="hold" grpId="0" nodeType="withEffect">
                                  <p:stCondLst>
                                    <p:cond delay="0"/>
                                  </p:stCondLst>
                                  <p:childTnLst>
                                    <p:animScale>
                                      <p:cBhvr>
                                        <p:cTn id="9"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2000" r="-1000" b="-2000"/>
          </a:stretch>
        </a:blipFill>
        <a:effectLst/>
      </p:bgPr>
    </p:bg>
    <p:spTree>
      <p:nvGrpSpPr>
        <p:cNvPr id="1" name=""/>
        <p:cNvGrpSpPr/>
        <p:nvPr/>
      </p:nvGrpSpPr>
      <p:grpSpPr>
        <a:xfrm>
          <a:off x="0" y="0"/>
          <a:ext cx="0" cy="0"/>
          <a:chOff x="0" y="0"/>
          <a:chExt cx="0" cy="0"/>
        </a:xfrm>
      </p:grpSpPr>
      <p:sp>
        <p:nvSpPr>
          <p:cNvPr id="8" name="Text Box 60"/>
          <p:cNvSpPr txBox="1">
            <a:spLocks noChangeArrowheads="1"/>
          </p:cNvSpPr>
          <p:nvPr/>
        </p:nvSpPr>
        <p:spPr bwMode="auto">
          <a:xfrm>
            <a:off x="285720" y="857232"/>
            <a:ext cx="8572527" cy="5509200"/>
          </a:xfrm>
          <a:prstGeom prst="rect">
            <a:avLst/>
          </a:prstGeom>
          <a:noFill/>
          <a:ln w="9525">
            <a:noFill/>
            <a:miter lim="800000"/>
            <a:headEnd/>
            <a:tailEnd/>
          </a:ln>
          <a:effectLst>
            <a:prstShdw prst="shdw17" dist="17961" dir="2700000">
              <a:schemeClr val="bg2"/>
            </a:prstShdw>
          </a:effectLst>
        </p:spPr>
        <p:txBody>
          <a:bodyPr wrap="square">
            <a:spAutoFit/>
          </a:bodyPr>
          <a:lstStyle/>
          <a:p>
            <a:pPr algn="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 Allah…</a:t>
            </a:r>
          </a:p>
          <a:p>
            <a:pPr algn="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Ampunkanlah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Dosa-dosa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Dan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Saudara-saudara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Terdahulu</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Telah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Beriman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Dan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Janganlah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Engkau</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Biarkan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Kedengkian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Dalam</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Hati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Terhadap</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Beriman.Sesungguhnya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p>
          <a:p>
            <a:pPr algn="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Engkau</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Maha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Penyantun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p>
          <a:p>
            <a:pPr algn="r" fontAlgn="auto">
              <a:spcBef>
                <a:spcPts val="0"/>
              </a:spcBef>
              <a:spcAft>
                <a:spcPts val="0"/>
              </a:spcAft>
              <a:defRPr/>
            </a:pP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Dan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Maha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Penyayang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a:t>
            </a:r>
          </a:p>
          <a:p>
            <a:pPr algn="r" fontAlgn="auto">
              <a:spcBef>
                <a:spcPts val="0"/>
              </a:spcBef>
              <a:spcAft>
                <a:spcPts val="0"/>
              </a:spcAft>
              <a:defRPr/>
            </a:pPr>
            <a:endParaRPr lang="en-US" sz="3200" b="1" dirty="0" smtClean="0">
              <a:ln>
                <a:solidFill>
                  <a:schemeClr val="tx1"/>
                </a:solidFill>
              </a:ln>
              <a:solidFill>
                <a:schemeClr val="bg1"/>
              </a:solidFill>
              <a:effectLst>
                <a:glow rad="101600">
                  <a:schemeClr val="tx1">
                    <a:alpha val="60000"/>
                  </a:schemeClr>
                </a:glow>
              </a:effectLst>
              <a:latin typeface="Arial Black" pitchFamily="34" charset="0"/>
            </a:endParaRPr>
          </a:p>
        </p:txBody>
      </p:sp>
      <p:sp>
        <p:nvSpPr>
          <p:cNvPr id="5" name="Rectangle 4"/>
          <p:cNvSpPr/>
          <p:nvPr/>
        </p:nvSpPr>
        <p:spPr>
          <a:xfrm>
            <a:off x="928694" y="214290"/>
            <a:ext cx="214310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err="1"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a:t>
            </a:r>
            <a:endParaRPr lang="ms-MY" sz="3600" b="1"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6" presetClass="emph" presetSubtype="0" fill="hold" grpId="0" nodeType="withEffect">
                                  <p:stCondLst>
                                    <p:cond delay="0"/>
                                  </p:stCondLst>
                                  <p:childTnLst>
                                    <p:animScale>
                                      <p:cBhvr>
                                        <p:cTn id="9"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14348" y="201019"/>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1452586"/>
            <a:ext cx="9144000" cy="1938992"/>
          </a:xfrm>
          <a:prstGeom prst="rect">
            <a:avLst/>
          </a:prstGeom>
          <a:solidFill>
            <a:srgbClr val="990000">
              <a:alpha val="15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إِخْوَانِيَ الْمُسْلِمِيْنَ، اتَّقُوا اللهَ وَاعْبُدُوْهُ وَلاَ تُشْرِكُوْا بِهِ شَيْئًا وَبِالْوَالِدَيْنِ إِحْسَانًا.</a:t>
            </a:r>
            <a:endParaRPr lang="ms-MY" sz="6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7" name="TextBox 6"/>
          <p:cNvSpPr txBox="1"/>
          <p:nvPr/>
        </p:nvSpPr>
        <p:spPr>
          <a:xfrm>
            <a:off x="0" y="3571876"/>
            <a:ext cx="9144000" cy="2554545"/>
          </a:xfrm>
          <a:prstGeom prst="rect">
            <a:avLst/>
          </a:prstGeom>
          <a:noFill/>
          <a:ln w="9525">
            <a:noFill/>
          </a:ln>
        </p:spPr>
        <p:txBody>
          <a:bodyPr wrap="square">
            <a:spAutoFit/>
          </a:bodyPr>
          <a:lstStyle/>
          <a:p>
            <a:pPr algn="ctr" fontAlgn="auto">
              <a:spcBef>
                <a:spcPts val="0"/>
              </a:spcBef>
              <a:spcAft>
                <a:spcPts val="0"/>
              </a:spcAft>
              <a:defRPr/>
            </a:pP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beribadahlah</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syirik</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berbuat</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baik</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kedua</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ibubapa</a:t>
            </a:r>
            <a:r>
              <a:rPr lang="en-US" sz="3200" b="1" dirty="0" smtClean="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200" b="1" dirty="0">
              <a:ln w="19050" cmpd="sng">
                <a:solidFill>
                  <a:sysClr val="windowText" lastClr="000000"/>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2000" r="-1000" b="-2000"/>
          </a:stretch>
        </a:blipFill>
        <a:effectLst/>
      </p:bgPr>
    </p:bg>
    <p:spTree>
      <p:nvGrpSpPr>
        <p:cNvPr id="1" name=""/>
        <p:cNvGrpSpPr/>
        <p:nvPr/>
      </p:nvGrpSpPr>
      <p:grpSpPr>
        <a:xfrm>
          <a:off x="0" y="0"/>
          <a:ext cx="0" cy="0"/>
          <a:chOff x="0" y="0"/>
          <a:chExt cx="0" cy="0"/>
        </a:xfrm>
      </p:grpSpPr>
      <p:sp>
        <p:nvSpPr>
          <p:cNvPr id="4" name="Text Box 60"/>
          <p:cNvSpPr txBox="1">
            <a:spLocks noChangeArrowheads="1"/>
          </p:cNvSpPr>
          <p:nvPr/>
        </p:nvSpPr>
        <p:spPr bwMode="auto">
          <a:xfrm>
            <a:off x="785786" y="642918"/>
            <a:ext cx="8001056" cy="5632311"/>
          </a:xfrm>
          <a:prstGeom prst="rect">
            <a:avLst/>
          </a:prstGeom>
          <a:noFill/>
          <a:ln w="9525">
            <a:noFill/>
            <a:miter lim="800000"/>
            <a:headEnd/>
            <a:tailEnd/>
          </a:ln>
          <a:effectLst>
            <a:prstShdw prst="shdw17" dist="17961" dir="2700000">
              <a:schemeClr val="bg2"/>
            </a:prstShdw>
          </a:effectLst>
        </p:spPr>
        <p:txBody>
          <a:bodyPr wrap="square">
            <a:spAutoFit/>
          </a:bodyPr>
          <a:lstStyle/>
          <a:p>
            <a:pPr algn="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Allah …</a:t>
            </a:r>
          </a:p>
          <a:p>
            <a:pPr algn="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Telah</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Menzalimi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Diri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Sendiri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Sekiranya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Engkau</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Tidak</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Mengampunkan</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Merahmati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Nescaya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Akan</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Menjadi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Orang</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Yang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Rugi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a:t>
            </a:r>
          </a:p>
          <a:p>
            <a:pPr algn="r" fontAlgn="auto">
              <a:spcBef>
                <a:spcPts val="0"/>
              </a:spcBef>
              <a:spcAft>
                <a:spcPts val="0"/>
              </a:spcAft>
              <a:defRPr/>
            </a:pPr>
            <a:endParaRPr lang="en-US" sz="3000" b="1" dirty="0">
              <a:ln>
                <a:solidFill>
                  <a:schemeClr val="tx1"/>
                </a:solidFill>
              </a:ln>
              <a:solidFill>
                <a:schemeClr val="bg1"/>
              </a:solidFill>
              <a:effectLst>
                <a:glow rad="101600">
                  <a:schemeClr val="tx1">
                    <a:alpha val="60000"/>
                  </a:schemeClr>
                </a:glow>
              </a:effectLst>
              <a:latin typeface="Arial Black" pitchFamily="34" charset="0"/>
              <a:cs typeface="+mn-cs"/>
            </a:endParaRPr>
          </a:p>
          <a:p>
            <a:pPr algn="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Allah… </a:t>
            </a:r>
          </a:p>
          <a:p>
            <a:pPr algn="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Kurniakanlah</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Kepada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endParaRPr lang="en-US" sz="3000" b="1" dirty="0" smtClean="0">
              <a:ln>
                <a:solidFill>
                  <a:schemeClr val="tx1"/>
                </a:solidFill>
              </a:ln>
              <a:solidFill>
                <a:schemeClr val="bg1"/>
              </a:solidFill>
              <a:effectLst>
                <a:glow rad="101600">
                  <a:schemeClr val="tx1">
                    <a:alpha val="60000"/>
                  </a:schemeClr>
                </a:glow>
              </a:effectLst>
              <a:latin typeface="Arial Black" pitchFamily="34" charset="0"/>
              <a:cs typeface="+mn-cs"/>
            </a:endParaRPr>
          </a:p>
          <a:p>
            <a:pPr algn="r" fontAlgn="auto">
              <a:spcBef>
                <a:spcPts val="0"/>
              </a:spcBef>
              <a:spcAft>
                <a:spcPts val="0"/>
              </a:spcAft>
              <a:defRPr/>
            </a:pPr>
            <a:r>
              <a:rPr lang="en-US" sz="3000" b="1" dirty="0" err="1" smtClean="0">
                <a:ln>
                  <a:solidFill>
                    <a:schemeClr val="tx1"/>
                  </a:solidFill>
                </a:ln>
                <a:solidFill>
                  <a:schemeClr val="bg1"/>
                </a:solidFill>
                <a:effectLst>
                  <a:glow rad="101600">
                    <a:schemeClr val="tx1">
                      <a:alpha val="60000"/>
                    </a:schemeClr>
                  </a:glow>
                </a:effectLst>
                <a:latin typeface="Arial Black" pitchFamily="34" charset="0"/>
                <a:cs typeface="+mn-cs"/>
              </a:rPr>
              <a:t>Kebaikan</a:t>
            </a:r>
            <a:r>
              <a:rPr lang="en-US" sz="3000" b="1" dirty="0" smtClean="0">
                <a:ln>
                  <a:solidFill>
                    <a:schemeClr val="tx1"/>
                  </a:solidFill>
                </a:ln>
                <a:solidFill>
                  <a:schemeClr val="bg1"/>
                </a:solidFill>
                <a:effectLst>
                  <a:glow rad="101600">
                    <a:schemeClr val="tx1">
                      <a:alpha val="60000"/>
                    </a:schemeClr>
                  </a:glow>
                </a:effectLst>
                <a:latin typeface="Arial Black" pitchFamily="34" charset="0"/>
                <a:cs typeface="+mn-cs"/>
              </a:rPr>
              <a:t> Di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Dunia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Kebaikan</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endParaRPr lang="en-US" sz="3000" b="1" dirty="0" smtClean="0">
              <a:ln>
                <a:solidFill>
                  <a:schemeClr val="tx1"/>
                </a:solidFill>
              </a:ln>
              <a:solidFill>
                <a:schemeClr val="bg1"/>
              </a:solidFill>
              <a:effectLst>
                <a:glow rad="101600">
                  <a:schemeClr val="tx1">
                    <a:alpha val="60000"/>
                  </a:schemeClr>
                </a:glow>
              </a:effectLst>
              <a:latin typeface="Arial Black" pitchFamily="34" charset="0"/>
              <a:cs typeface="+mn-cs"/>
            </a:endParaRPr>
          </a:p>
          <a:p>
            <a:pPr algn="r" fontAlgn="auto">
              <a:spcBef>
                <a:spcPts val="0"/>
              </a:spcBef>
              <a:spcAft>
                <a:spcPts val="0"/>
              </a:spcAft>
              <a:defRPr/>
            </a:pPr>
            <a:r>
              <a:rPr lang="en-US" sz="3000" b="1" dirty="0" smtClean="0">
                <a:ln>
                  <a:solidFill>
                    <a:schemeClr val="tx1"/>
                  </a:solidFill>
                </a:ln>
                <a:solidFill>
                  <a:schemeClr val="bg1"/>
                </a:solidFill>
                <a:effectLst>
                  <a:glow rad="101600">
                    <a:schemeClr val="tx1">
                      <a:alpha val="60000"/>
                    </a:schemeClr>
                  </a:glow>
                </a:effectLst>
                <a:latin typeface="Arial Black" pitchFamily="34" charset="0"/>
                <a:cs typeface="+mn-cs"/>
              </a:rPr>
              <a:t>Di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Akhirat</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Serta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Hindarilah</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endParaRPr lang="en-US" sz="3000" b="1" dirty="0" smtClean="0">
              <a:ln>
                <a:solidFill>
                  <a:schemeClr val="tx1"/>
                </a:solidFill>
              </a:ln>
              <a:solidFill>
                <a:schemeClr val="bg1"/>
              </a:solidFill>
              <a:effectLst>
                <a:glow rad="101600">
                  <a:schemeClr val="tx1">
                    <a:alpha val="60000"/>
                  </a:schemeClr>
                </a:glow>
              </a:effectLst>
              <a:latin typeface="Arial Black" pitchFamily="34" charset="0"/>
              <a:cs typeface="+mn-cs"/>
            </a:endParaRPr>
          </a:p>
          <a:p>
            <a:pPr algn="r" fontAlgn="auto">
              <a:spcBef>
                <a:spcPts val="0"/>
              </a:spcBef>
              <a:spcAft>
                <a:spcPts val="0"/>
              </a:spcAft>
              <a:defRPr/>
            </a:pPr>
            <a:r>
              <a:rPr lang="en-US" sz="3000" b="1" dirty="0" err="1" smtClean="0">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smtClean="0">
                <a:ln>
                  <a:solidFill>
                    <a:schemeClr val="tx1"/>
                  </a:solidFill>
                </a:ln>
                <a:solidFill>
                  <a:schemeClr val="bg1"/>
                </a:solidFill>
                <a:effectLst>
                  <a:glow rad="101600">
                    <a:schemeClr val="tx1">
                      <a:alpha val="60000"/>
                    </a:schemeClr>
                  </a:glow>
                </a:effectLst>
                <a:latin typeface="Arial Black" pitchFamily="34" charset="0"/>
                <a:cs typeface="+mn-cs"/>
              </a:rPr>
              <a:t> Dari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Seksaan</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Neraka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a:t>
            </a:r>
          </a:p>
        </p:txBody>
      </p:sp>
      <p:sp>
        <p:nvSpPr>
          <p:cNvPr id="5" name="Rectangle 4"/>
          <p:cNvSpPr/>
          <p:nvPr/>
        </p:nvSpPr>
        <p:spPr>
          <a:xfrm>
            <a:off x="928694" y="214290"/>
            <a:ext cx="214310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err="1"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a:t>
            </a:r>
            <a:endParaRPr lang="ms-MY" sz="3600" b="1"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6" presetClass="emph" presetSubtype="0" fill="hold" grpId="0" nodeType="withEffect">
                                  <p:stCondLst>
                                    <p:cond delay="0"/>
                                  </p:stCondLst>
                                  <p:childTnLst>
                                    <p:animScale>
                                      <p:cBhvr>
                                        <p:cTn id="9"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214282" y="1762205"/>
            <a:ext cx="8858280" cy="4524315"/>
          </a:xfrm>
          <a:prstGeom prst="rect">
            <a:avLst/>
          </a:prstGeom>
        </p:spPr>
        <p:txBody>
          <a:bodyPr wrap="square">
            <a:spAutoFit/>
          </a:bodyPr>
          <a:lstStyle/>
          <a:p>
            <a:pPr algn="ctr" eaLnBrk="0" fontAlgn="auto" hangingPunct="0">
              <a:spcBef>
                <a:spcPts val="0"/>
              </a:spcBef>
              <a:spcAft>
                <a:spcPts val="0"/>
              </a:spcAft>
              <a:defRPr/>
            </a:pP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Sesungguhnya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ALLAH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menyuruh</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berlaku</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adil</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berbuat</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kebaikan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serta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memberi</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bantuan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kepada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kaum</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kerabat</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melarang</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daripada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melakukan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perbuatan-perbuatan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keji</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mungkar</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serta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kezaliman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mengajar</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dengan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suruhan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larangannya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ini</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supaya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mengambil</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peringatan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mematuhinya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p>
        </p:txBody>
      </p:sp>
      <p:sp>
        <p:nvSpPr>
          <p:cNvPr id="4" name="Rectangle 3"/>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Allah….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par>
                                <p:cTn id="9" presetID="7"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85756" y="714356"/>
            <a:ext cx="8915400" cy="5715040"/>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3000" b="1" i="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p>
          <a:p>
            <a:pPr marL="419100" indent="-382588" algn="ctr" eaLnBrk="0" fontAlgn="auto" hangingPunct="0">
              <a:lnSpc>
                <a:spcPct val="90000"/>
              </a:lnSpc>
              <a:spcBef>
                <a:spcPts val="0"/>
              </a:spcBef>
              <a:spcAft>
                <a:spcPts val="0"/>
              </a:spcAft>
              <a:defRPr/>
            </a:pP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Maka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Ingatlah</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Allah Yang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Maha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Agung</a:t>
            </a:r>
            <a:r>
              <a:rPr lang="en-US" sz="30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Nescaya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Dia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Akan</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Mengingatimu</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endParaRPr lang="en-US" sz="30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30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Dan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Bersyukurlah</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Di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Atas</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Nikmat-nikmatnya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Nescaya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Dia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Akan</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Menambahkan</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Lagi</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Nikmat</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Itu</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Kepadamu</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dan</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Pohonlah</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endParaRPr lang="en-US" sz="30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30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Dari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Kelebihannya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Nescaya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Akan</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Diberikannya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Kepadamu</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Dan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Sesungguhnya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Mengingati</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Allah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Itu</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Lebih</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Besar</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Faedah</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Dan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Kesannya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Dan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Ingatlah</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Allah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Mengetahui</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Apa</a:t>
            </a:r>
            <a:r>
              <a:rPr lang="en-US" sz="30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Yang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Kamu</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Kerjakan</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2" cstate="print"/>
          <a:srcRect l="3397" t="1587" r="2600" b="6349"/>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4714876" y="4214818"/>
            <a:ext cx="4052886" cy="1928826"/>
          </a:xfrm>
          <a:prstGeom prst="roundRect">
            <a:avLst>
              <a:gd name="adj" fmla="val 7455"/>
            </a:avLst>
          </a:prstGeom>
          <a:solidFill>
            <a:schemeClr val="accent6">
              <a:lumMod val="50000"/>
            </a:schemeClr>
          </a:solidFill>
          <a:ln w="38100">
            <a:solidFill>
              <a:srgbClr val="FFFFFF"/>
            </a:solidFill>
          </a:ln>
          <a:effectLst>
            <a:glow rad="101600">
              <a:schemeClr val="tx1">
                <a:alpha val="60000"/>
              </a:schemeClr>
            </a:glow>
          </a:effectLst>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HeroicExtremeLeftFacing"/>
              <a:lightRig rig="threePt" dir="t"/>
            </a:scene3d>
          </a:bodyPr>
          <a:lstStyle/>
          <a:p>
            <a:pPr algn="ctr">
              <a:defRPr/>
            </a:pP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syirik</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endPar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21" name="Rounded Rectangle 20"/>
          <p:cNvSpPr/>
          <p:nvPr/>
        </p:nvSpPr>
        <p:spPr>
          <a:xfrm>
            <a:off x="285720" y="4214818"/>
            <a:ext cx="4052886" cy="1785950"/>
          </a:xfrm>
          <a:prstGeom prst="roundRect">
            <a:avLst>
              <a:gd name="adj" fmla="val 7455"/>
            </a:avLst>
          </a:prstGeom>
          <a:solidFill>
            <a:schemeClr val="accent6">
              <a:lumMod val="50000"/>
            </a:schemeClr>
          </a:solidFill>
          <a:ln w="38100">
            <a:solidFill>
              <a:srgbClr val="FFFFFF"/>
            </a:solidFill>
          </a:ln>
          <a:effectLst>
            <a:glow rad="101600">
              <a:schemeClr val="tx1">
                <a:alpha val="60000"/>
              </a:schemeClr>
            </a:glow>
          </a:effectLst>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HeroicExtremeLeftFacing"/>
              <a:lightRig rig="threePt" dir="t"/>
            </a:scene3d>
          </a:bodyPr>
          <a:lstStyle/>
          <a:p>
            <a:pPr algn="ctr">
              <a:defRPr/>
            </a:pP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Beribadat</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&amp;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berbuat</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ihsan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ibu</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bapa</a:t>
            </a:r>
            <a:endPar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22" name="Rounded Rectangle 21"/>
          <p:cNvSpPr/>
          <p:nvPr/>
        </p:nvSpPr>
        <p:spPr>
          <a:xfrm>
            <a:off x="1643042" y="1428736"/>
            <a:ext cx="6172200" cy="1143008"/>
          </a:xfrm>
          <a:prstGeom prst="roundRect">
            <a:avLst>
              <a:gd name="adj" fmla="val 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algn="ctr">
              <a:defRPr/>
            </a:pP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Bertakwa</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Allah</a:t>
            </a:r>
            <a:endParaRPr lang="en-US" sz="32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23" name="Rectangle 22"/>
          <p:cNvSpPr/>
          <p:nvPr/>
        </p:nvSpPr>
        <p:spPr>
          <a:xfrm>
            <a:off x="785786" y="32387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8" name="Up-Down Arrow 7"/>
          <p:cNvSpPr/>
          <p:nvPr/>
        </p:nvSpPr>
        <p:spPr>
          <a:xfrm>
            <a:off x="3571868" y="2428868"/>
            <a:ext cx="2000264" cy="2214578"/>
          </a:xfrm>
          <a:prstGeom prst="upDownArrow">
            <a:avLst>
              <a:gd name="adj1" fmla="val 42829"/>
              <a:gd name="adj2" fmla="val 32073"/>
            </a:avLst>
          </a:prstGeom>
          <a:solidFill>
            <a:srgbClr val="FFFF00"/>
          </a:solidFill>
          <a:ln w="28575">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804866" y="3048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Pengenalan</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ectangle 10"/>
          <p:cNvSpPr/>
          <p:nvPr/>
        </p:nvSpPr>
        <p:spPr>
          <a:xfrm>
            <a:off x="428596" y="4357694"/>
            <a:ext cx="7162800" cy="1524000"/>
          </a:xfrm>
          <a:prstGeom prst="rect">
            <a:avLst/>
          </a:prstGeom>
          <a:solidFill>
            <a:srgbClr val="7030A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Zuriat</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kelahiran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menikmati</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bumi</a:t>
            </a:r>
            <a:endParaRPr lang="ms-MY"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Curved Left Arrow 12"/>
          <p:cNvSpPr/>
          <p:nvPr/>
        </p:nvSpPr>
        <p:spPr>
          <a:xfrm>
            <a:off x="6786578" y="2571744"/>
            <a:ext cx="1447800" cy="2352676"/>
          </a:xfrm>
          <a:prstGeom prst="curvedLeftArrow">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5" name="Snip Same Side Corner Rectangle 14"/>
          <p:cNvSpPr/>
          <p:nvPr/>
        </p:nvSpPr>
        <p:spPr>
          <a:xfrm>
            <a:off x="395318" y="1357298"/>
            <a:ext cx="4533872" cy="1785950"/>
          </a:xfrm>
          <a:prstGeom prst="snip2SameRect">
            <a:avLst>
              <a:gd name="adj1" fmla="val 16667"/>
              <a:gd name="adj2" fmla="val 8476"/>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effectLst>
                  <a:glow rad="101600">
                    <a:schemeClr val="tx1">
                      <a:alpha val="60000"/>
                    </a:schemeClr>
                  </a:glow>
                </a:effectLst>
                <a:latin typeface="Arial Black" pitchFamily="34" charset="0"/>
              </a:rPr>
              <a:t>Insan</a:t>
            </a:r>
            <a:r>
              <a:rPr lang="en-US" sz="3200" dirty="0" smtClean="0">
                <a:ln>
                  <a:solidFill>
                    <a:sysClr val="windowText" lastClr="000000"/>
                  </a:solidFill>
                </a:ln>
                <a:effectLst>
                  <a:glow rad="101600">
                    <a:schemeClr val="tx1">
                      <a:alpha val="60000"/>
                    </a:schemeClr>
                  </a:glow>
                </a:effectLst>
                <a:latin typeface="Arial Black" pitchFamily="34" charset="0"/>
              </a:rPr>
              <a:t> yang </a:t>
            </a:r>
            <a:r>
              <a:rPr lang="en-US" sz="3200" dirty="0" err="1" smtClean="0">
                <a:ln>
                  <a:solidFill>
                    <a:sysClr val="windowText" lastClr="000000"/>
                  </a:solidFill>
                </a:ln>
                <a:effectLst>
                  <a:glow rad="101600">
                    <a:schemeClr val="tx1">
                      <a:alpha val="60000"/>
                    </a:schemeClr>
                  </a:glow>
                </a:effectLst>
                <a:latin typeface="Arial Black" pitchFamily="34" charset="0"/>
              </a:rPr>
              <a:t>penting</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dalam</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kehidupan</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kita</a:t>
            </a:r>
            <a:r>
              <a:rPr lang="en-US" sz="3200" dirty="0" smtClean="0">
                <a:ln>
                  <a:solidFill>
                    <a:sysClr val="windowText" lastClr="000000"/>
                  </a:solidFill>
                </a:ln>
                <a:effectLst>
                  <a:glow rad="101600">
                    <a:schemeClr val="tx1">
                      <a:alpha val="60000"/>
                    </a:schemeClr>
                  </a:glow>
                </a:effectLst>
                <a:latin typeface="Arial Black" pitchFamily="34" charset="0"/>
              </a:rPr>
              <a:t> </a:t>
            </a:r>
            <a:endParaRPr lang="ms-MY" sz="3200" dirty="0">
              <a:ln>
                <a:solidFill>
                  <a:sysClr val="windowText" lastClr="000000"/>
                </a:solidFill>
              </a:ln>
              <a:effectLst>
                <a:glow rad="101600">
                  <a:schemeClr val="tx1">
                    <a:alpha val="60000"/>
                  </a:schemeClr>
                </a:glow>
              </a:effectLst>
              <a:latin typeface="Arial Black" pitchFamily="34" charset="0"/>
            </a:endParaRPr>
          </a:p>
        </p:txBody>
      </p:sp>
      <p:sp>
        <p:nvSpPr>
          <p:cNvPr id="10" name="Snip Diagonal Corner Rectangle 9"/>
          <p:cNvSpPr/>
          <p:nvPr/>
        </p:nvSpPr>
        <p:spPr>
          <a:xfrm>
            <a:off x="5857884" y="1546413"/>
            <a:ext cx="2995634" cy="1447800"/>
          </a:xfrm>
          <a:prstGeom prst="snip2DiagRect">
            <a:avLst/>
          </a:prstGeom>
          <a:solidFill>
            <a:srgbClr val="0066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ln>
                  <a:solidFill>
                    <a:sysClr val="windowText" lastClr="000000"/>
                  </a:solidFill>
                </a:ln>
                <a:effectLst>
                  <a:glow rad="101600">
                    <a:schemeClr val="tx1">
                      <a:alpha val="60000"/>
                    </a:schemeClr>
                  </a:glow>
                </a:effectLst>
                <a:latin typeface="Arial Black" pitchFamily="34" charset="0"/>
              </a:rPr>
              <a:t>IBU BAPA</a:t>
            </a:r>
            <a:endParaRPr lang="ms-MY" sz="3000" dirty="0">
              <a:ln>
                <a:solidFill>
                  <a:sysClr val="windowText" lastClr="000000"/>
                </a:solidFill>
              </a:ln>
              <a:effectLst>
                <a:glow rad="101600">
                  <a:schemeClr val="tx1">
                    <a:alpha val="60000"/>
                  </a:schemeClr>
                </a:glow>
              </a:effectLst>
              <a:latin typeface="Arial Black" pitchFamily="34" charset="0"/>
            </a:endParaRPr>
          </a:p>
        </p:txBody>
      </p:sp>
      <p:sp>
        <p:nvSpPr>
          <p:cNvPr id="12" name="Right Arrow 11"/>
          <p:cNvSpPr/>
          <p:nvPr/>
        </p:nvSpPr>
        <p:spPr>
          <a:xfrm>
            <a:off x="4857752" y="1643050"/>
            <a:ext cx="990600" cy="1214446"/>
          </a:xfrm>
          <a:prstGeom prst="rightArrow">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5720" y="304800"/>
            <a:ext cx="885828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Bulan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Mei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juga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disambut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sebagai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ectangle 10"/>
          <p:cNvSpPr/>
          <p:nvPr/>
        </p:nvSpPr>
        <p:spPr>
          <a:xfrm>
            <a:off x="1357290" y="4857760"/>
            <a:ext cx="6019792" cy="15240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melahirkan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menjadikan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insan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menyayangi</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bapa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Curved Left Arrow 12"/>
          <p:cNvSpPr/>
          <p:nvPr/>
        </p:nvSpPr>
        <p:spPr>
          <a:xfrm>
            <a:off x="7072330" y="3714752"/>
            <a:ext cx="1447800" cy="2352676"/>
          </a:xfrm>
          <a:prstGeom prst="curvedLeftArrow">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0" name="Snip Diagonal Corner Rectangle 9"/>
          <p:cNvSpPr/>
          <p:nvPr/>
        </p:nvSpPr>
        <p:spPr>
          <a:xfrm>
            <a:off x="3857620" y="2357430"/>
            <a:ext cx="4714908" cy="2000264"/>
          </a:xfrm>
          <a:prstGeom prst="snip2DiagRect">
            <a:avLst/>
          </a:prstGeom>
          <a:solidFill>
            <a:schemeClr val="accent6">
              <a:lumMod val="50000"/>
            </a:scheme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effectLst>
                  <a:glow rad="101600">
                    <a:schemeClr val="tx1">
                      <a:alpha val="60000"/>
                    </a:schemeClr>
                  </a:glow>
                </a:effectLst>
                <a:latin typeface="Arial Black" pitchFamily="34" charset="0"/>
              </a:rPr>
              <a:t>Bersyukur</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kepada</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illahi</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dan</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berterima</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kasih</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kepada</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ibu</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dan</a:t>
            </a:r>
            <a:r>
              <a:rPr lang="en-US" sz="3000" dirty="0" smtClean="0">
                <a:ln>
                  <a:solidFill>
                    <a:sysClr val="windowText" lastClr="000000"/>
                  </a:solidFill>
                </a:ln>
                <a:effectLst>
                  <a:glow rad="101600">
                    <a:schemeClr val="tx1">
                      <a:alpha val="60000"/>
                    </a:schemeClr>
                  </a:glow>
                </a:effectLst>
                <a:latin typeface="Arial Black" pitchFamily="34" charset="0"/>
              </a:rPr>
              <a:t> </a:t>
            </a:r>
            <a:r>
              <a:rPr lang="en-US" sz="3000" dirty="0" err="1" smtClean="0">
                <a:ln>
                  <a:solidFill>
                    <a:sysClr val="windowText" lastClr="000000"/>
                  </a:solidFill>
                </a:ln>
                <a:effectLst>
                  <a:glow rad="101600">
                    <a:schemeClr val="tx1">
                      <a:alpha val="60000"/>
                    </a:schemeClr>
                  </a:glow>
                </a:effectLst>
                <a:latin typeface="Arial Black" pitchFamily="34" charset="0"/>
              </a:rPr>
              <a:t>bapa</a:t>
            </a:r>
            <a:endParaRPr lang="ms-MY" sz="3000" dirty="0">
              <a:ln>
                <a:solidFill>
                  <a:sysClr val="windowText" lastClr="000000"/>
                </a:solidFill>
              </a:ln>
              <a:effectLst>
                <a:glow rad="101600">
                  <a:schemeClr val="tx1">
                    <a:alpha val="60000"/>
                  </a:schemeClr>
                </a:glow>
              </a:effectLst>
              <a:latin typeface="Arial Black" pitchFamily="34" charset="0"/>
            </a:endParaRPr>
          </a:p>
        </p:txBody>
      </p:sp>
      <p:sp>
        <p:nvSpPr>
          <p:cNvPr id="8" name="Curved Left Arrow 7"/>
          <p:cNvSpPr/>
          <p:nvPr/>
        </p:nvSpPr>
        <p:spPr>
          <a:xfrm rot="16200000">
            <a:off x="3238488" y="528630"/>
            <a:ext cx="1447800" cy="2352676"/>
          </a:xfrm>
          <a:prstGeom prst="curvedLeftArrow">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5" name="Snip Same Side Corner Rectangle 14"/>
          <p:cNvSpPr/>
          <p:nvPr/>
        </p:nvSpPr>
        <p:spPr>
          <a:xfrm>
            <a:off x="395318" y="1500174"/>
            <a:ext cx="3247988" cy="1643074"/>
          </a:xfrm>
          <a:prstGeom prst="snip2SameRect">
            <a:avLst>
              <a:gd name="adj1" fmla="val 29718"/>
              <a:gd name="adj2" fmla="val 26910"/>
            </a:avLst>
          </a:prstGeom>
          <a:solidFill>
            <a:srgbClr val="7030A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effectLst>
                  <a:glow rad="101600">
                    <a:schemeClr val="tx1">
                      <a:alpha val="60000"/>
                    </a:schemeClr>
                  </a:glow>
                </a:effectLst>
                <a:latin typeface="Arial Black" pitchFamily="34" charset="0"/>
              </a:rPr>
              <a:t>Hari</a:t>
            </a:r>
            <a:r>
              <a:rPr lang="en-US" sz="3600" dirty="0" smtClean="0">
                <a:ln>
                  <a:solidFill>
                    <a:sysClr val="windowText" lastClr="000000"/>
                  </a:solidFill>
                </a:ln>
                <a:effectLst>
                  <a:glow rad="101600">
                    <a:schemeClr val="tx1">
                      <a:alpha val="60000"/>
                    </a:schemeClr>
                  </a:glow>
                </a:effectLst>
                <a:latin typeface="Arial Black" pitchFamily="34" charset="0"/>
              </a:rPr>
              <a:t> </a:t>
            </a:r>
            <a:r>
              <a:rPr lang="en-US" sz="3600" dirty="0" err="1" smtClean="0">
                <a:ln>
                  <a:solidFill>
                    <a:sysClr val="windowText" lastClr="000000"/>
                  </a:solidFill>
                </a:ln>
                <a:effectLst>
                  <a:glow rad="101600">
                    <a:schemeClr val="tx1">
                      <a:alpha val="60000"/>
                    </a:schemeClr>
                  </a:glow>
                </a:effectLst>
                <a:latin typeface="Arial Black" pitchFamily="34" charset="0"/>
              </a:rPr>
              <a:t>Ibu</a:t>
            </a:r>
            <a:endParaRPr lang="ms-MY" sz="3600" dirty="0">
              <a:ln>
                <a:solidFill>
                  <a:sysClr val="windowText" lastClr="000000"/>
                </a:solidFill>
              </a:ln>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821" t="10080" b="4510"/>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2495</TotalTime>
  <Words>1926</Words>
  <Application>Microsoft Office PowerPoint</Application>
  <PresentationFormat>On-screen Show (4:3)</PresentationFormat>
  <Paragraphs>201</Paragraphs>
  <Slides>53</Slides>
  <Notes>0</Notes>
  <HiddenSlides>0</HiddenSlides>
  <MMClips>0</MMClips>
  <ScaleCrop>false</ScaleCrop>
  <HeadingPairs>
    <vt:vector size="4" baseType="variant">
      <vt:variant>
        <vt:lpstr>Theme</vt:lpstr>
      </vt:variant>
      <vt:variant>
        <vt:i4>3</vt:i4>
      </vt:variant>
      <vt:variant>
        <vt:lpstr>Slide Titles</vt:lpstr>
      </vt:variant>
      <vt:variant>
        <vt:i4>53</vt:i4>
      </vt:variant>
    </vt:vector>
  </HeadingPairs>
  <TitlesOfParts>
    <vt:vector size="56"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UZTAZ AIZI</cp:lastModifiedBy>
  <cp:revision>177</cp:revision>
  <dcterms:created xsi:type="dcterms:W3CDTF">2010-02-22T05:10:49Z</dcterms:created>
  <dcterms:modified xsi:type="dcterms:W3CDTF">2011-05-04T19:55:33Z</dcterms:modified>
</cp:coreProperties>
</file>